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8"/>
  </p:notesMasterIdLst>
  <p:sldIdLst>
    <p:sldId id="256" r:id="rId5"/>
    <p:sldId id="258" r:id="rId6"/>
    <p:sldId id="259" r:id="rId7"/>
    <p:sldId id="260" r:id="rId8"/>
    <p:sldId id="309" r:id="rId9"/>
    <p:sldId id="305" r:id="rId10"/>
    <p:sldId id="306" r:id="rId11"/>
    <p:sldId id="307" r:id="rId12"/>
    <p:sldId id="311" r:id="rId13"/>
    <p:sldId id="315" r:id="rId14"/>
    <p:sldId id="312" r:id="rId15"/>
    <p:sldId id="265" r:id="rId16"/>
    <p:sldId id="310" r:id="rId17"/>
    <p:sldId id="314" r:id="rId18"/>
    <p:sldId id="313" r:id="rId19"/>
    <p:sldId id="316" r:id="rId20"/>
    <p:sldId id="317" r:id="rId21"/>
    <p:sldId id="268" r:id="rId22"/>
    <p:sldId id="308" r:id="rId23"/>
    <p:sldId id="262" r:id="rId24"/>
    <p:sldId id="263" r:id="rId25"/>
    <p:sldId id="264" r:id="rId26"/>
    <p:sldId id="267" r:id="rId2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168C"/>
    <a:srgbClr val="DD8047"/>
    <a:srgbClr val="74B230"/>
    <a:srgbClr val="0066CC"/>
    <a:srgbClr val="000000"/>
    <a:srgbClr val="E6A37A"/>
    <a:srgbClr val="27DCE0"/>
    <a:srgbClr val="4628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13" autoAdjust="0"/>
  </p:normalViewPr>
  <p:slideViewPr>
    <p:cSldViewPr snapToGrid="0">
      <p:cViewPr varScale="1">
        <p:scale>
          <a:sx n="105" d="100"/>
          <a:sy n="105" d="100"/>
        </p:scale>
        <p:origin x="10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Choix des </a:t>
          </a:r>
          <a:r>
            <a:rPr lang="fr-FR" sz="2000" dirty="0" err="1"/>
            <a:t>tickers</a:t>
          </a:r>
          <a:endParaRPr lang="fr-FR" sz="2000" dirty="0"/>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err="1"/>
            <a:t>Dataframe</a:t>
          </a:r>
          <a:endParaRPr lang="fr-FR" sz="2000" dirty="0"/>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F621DE3C-B8A9-4579-A961-71A167E0063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Importation du JSON</a:t>
          </a:r>
        </a:p>
      </dgm:t>
    </dgm:pt>
    <dgm:pt modelId="{83961285-977B-4BCD-913B-CEA0FC11724A}" type="parTrans" cxnId="{F829C011-1C79-4373-B420-23475176025F}">
      <dgm:prSet/>
      <dgm:spPr/>
      <dgm:t>
        <a:bodyPr/>
        <a:lstStyle/>
        <a:p>
          <a:endParaRPr lang="fr-FR"/>
        </a:p>
      </dgm:t>
    </dgm:pt>
    <dgm:pt modelId="{D5460734-8320-4BCB-8184-22DED054FAE6}" type="sibTrans" cxnId="{F829C011-1C79-4373-B420-23475176025F}">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Ajout colonne</a:t>
          </a:r>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7788AB00-E7D5-4961-BA9F-BC7BFDA3A204}">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Exportation en JSON</a:t>
          </a:r>
        </a:p>
      </dgm:t>
    </dgm:pt>
    <dgm:pt modelId="{1BCB329F-86B0-4E37-AC4C-09AD1F187E97}" type="parTrans" cxnId="{967ADEFA-51AE-4F8E-8A22-B1EA07CACF82}">
      <dgm:prSet/>
      <dgm:spPr/>
      <dgm:t>
        <a:bodyPr/>
        <a:lstStyle/>
        <a:p>
          <a:endParaRPr lang="fr-FR"/>
        </a:p>
      </dgm:t>
    </dgm:pt>
    <dgm:pt modelId="{F8A59200-1743-4401-932B-A9E280F68F7F}" type="sibTrans" cxnId="{967ADEFA-51AE-4F8E-8A22-B1EA07CACF82}">
      <dgm:prSet/>
      <dgm:spPr/>
      <dgm:t>
        <a:bodyPr/>
        <a:lstStyle/>
        <a:p>
          <a:endParaRPr lang="fr-FR"/>
        </a:p>
      </dgm:t>
    </dgm:pt>
    <dgm:pt modelId="{AE79B087-70AE-42AC-8F83-B2A7A3F9B6C3}">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06C413D8-DC77-4E01-9A96-72A443D0B159}" type="parTrans" cxnId="{B185C62C-2234-4144-A5CC-F3843603832A}">
      <dgm:prSet/>
      <dgm:spPr/>
      <dgm:t>
        <a:bodyPr/>
        <a:lstStyle/>
        <a:p>
          <a:endParaRPr lang="fr-FR"/>
        </a:p>
      </dgm:t>
    </dgm:pt>
    <dgm:pt modelId="{70A2E253-C8B1-40D2-BDC6-A1C1E0DCF798}" type="sibTrans" cxnId="{B185C62C-2234-4144-A5CC-F3843603832A}">
      <dgm:prSet/>
      <dgm:spPr/>
      <dgm:t>
        <a:bodyPr/>
        <a:lstStyle/>
        <a:p>
          <a:endParaRPr lang="fr-FR"/>
        </a:p>
      </dgm:t>
    </dgm:pt>
    <dgm:pt modelId="{1534C618-EE7A-410A-8F7D-078D36EF219A}">
      <dgm:prSet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9875812A-69E4-45FE-983F-B97241EF5530}" type="parTrans" cxnId="{40C426E3-F291-4CA5-AEFF-C860156D2C17}">
      <dgm:prSet/>
      <dgm:spPr/>
      <dgm:t>
        <a:bodyPr/>
        <a:lstStyle/>
        <a:p>
          <a:endParaRPr lang="fr-FR"/>
        </a:p>
      </dgm:t>
    </dgm:pt>
    <dgm:pt modelId="{8D1C69B4-F9C7-4523-97C3-E464124B3BEC}" type="sibTrans" cxnId="{40C426E3-F291-4CA5-AEFF-C860156D2C17}">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Configuration en externe</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6BAA20D6-4AB5-43D7-A993-6C424A41B824}">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BE5C691E-D3A7-44A8-8B72-BA04C903CCD1}" type="parTrans" cxnId="{8BCA508F-D298-4871-BE02-F85FA4E4BFEE}">
      <dgm:prSet/>
      <dgm:spPr/>
      <dgm:t>
        <a:bodyPr/>
        <a:lstStyle/>
        <a:p>
          <a:endParaRPr lang="fr-FR"/>
        </a:p>
      </dgm:t>
    </dgm:pt>
    <dgm:pt modelId="{2285BC56-59D6-464F-BB9A-89D026BD8172}" type="sibTrans" cxnId="{8BCA508F-D298-4871-BE02-F85FA4E4BFEE}">
      <dgm:prSet/>
      <dgm:spPr/>
      <dgm:t>
        <a:bodyPr/>
        <a:lstStyle/>
        <a:p>
          <a:endParaRPr lang="fr-FR"/>
        </a:p>
      </dgm:t>
    </dgm:pt>
    <dgm:pt modelId="{8F2DA963-9E85-4C58-B348-99B72316F5C7}">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Réinitialisation possible</a:t>
          </a:r>
        </a:p>
      </dgm:t>
    </dgm:pt>
    <dgm:pt modelId="{E0F05376-C3F0-45D9-BA59-32700F58B9C3}" type="parTrans" cxnId="{3B37BF54-C088-43FC-9091-3F83F1E111E3}">
      <dgm:prSet/>
      <dgm:spPr/>
      <dgm:t>
        <a:bodyPr/>
        <a:lstStyle/>
        <a:p>
          <a:endParaRPr lang="fr-FR"/>
        </a:p>
      </dgm:t>
    </dgm:pt>
    <dgm:pt modelId="{41B30F62-4D50-47B7-8832-EAAC35A1ADCA}" type="sibTrans" cxnId="{3B37BF54-C088-43FC-9091-3F83F1E111E3}">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9E6FC05C-7900-49F7-9721-E95343403E03}">
      <dgm:prSet custT="1"/>
      <dgm:spPr/>
      <dgm:t>
        <a:bodyPr/>
        <a:lstStyle/>
        <a:p>
          <a:endParaRPr lang="fr-FR" sz="2000" dirty="0" err="1"/>
        </a:p>
      </dgm:t>
    </dgm:pt>
    <dgm:pt modelId="{8344DD6C-F2B7-46CA-BEEC-078E892F57EB}" type="parTrans" cxnId="{16851EC2-0B90-42F3-8CB6-ED6CCECCE0B4}">
      <dgm:prSet/>
      <dgm:spPr/>
      <dgm:t>
        <a:bodyPr/>
        <a:lstStyle/>
        <a:p>
          <a:endParaRPr lang="fr-FR"/>
        </a:p>
      </dgm:t>
    </dgm:pt>
    <dgm:pt modelId="{BA902631-1334-4F68-AEB5-B03FD227582D}" type="sibTrans" cxnId="{16851EC2-0B90-42F3-8CB6-ED6CCECCE0B4}">
      <dgm:prSet/>
      <dgm:spPr/>
      <dgm:t>
        <a:bodyPr/>
        <a:lstStyle/>
        <a:p>
          <a:endParaRPr lang="fr-FR"/>
        </a:p>
      </dgm:t>
    </dgm:pt>
    <dgm:pt modelId="{5250E348-0D59-4336-A318-195984717C7A}">
      <dgm:prSet custT="1"/>
      <dgm:spPr/>
      <dgm:t>
        <a:bodyPr/>
        <a:lstStyle/>
        <a:p>
          <a:r>
            <a:rPr lang="fr-FR" sz="2000" dirty="0" err="1"/>
            <a:t>Importation des données</a:t>
          </a:r>
        </a:p>
      </dgm:t>
    </dgm:pt>
    <dgm:pt modelId="{63256D62-3E32-4CB1-8BFC-49C4796C9388}" type="parTrans" cxnId="{93E9B049-5FE1-4F16-B227-970969408EA9}">
      <dgm:prSet/>
      <dgm:spPr/>
      <dgm:t>
        <a:bodyPr/>
        <a:lstStyle/>
        <a:p>
          <a:endParaRPr lang="fr-FR"/>
        </a:p>
      </dgm:t>
    </dgm:pt>
    <dgm:pt modelId="{63E1963E-4A2A-4FDB-8A3F-564E9FD32FB5}" type="sibTrans" cxnId="{93E9B049-5FE1-4F16-B227-970969408EA9}">
      <dgm:prSet/>
      <dgm:spPr/>
      <dgm:t>
        <a:bodyPr/>
        <a:lstStyle/>
        <a:p>
          <a:endParaRPr lang="fr-FR"/>
        </a:p>
      </dgm:t>
    </dgm:pt>
    <dgm:pt modelId="{7CC83168-A185-4424-8C76-864B4096051C}">
      <dgm:prSet custT="1"/>
      <dgm:spPr/>
      <dgm:t>
        <a:bodyPr/>
        <a:lstStyle/>
        <a:p>
          <a:endParaRPr lang="fr-FR" sz="2000" dirty="0" err="1"/>
        </a:p>
      </dgm:t>
    </dgm:pt>
    <dgm:pt modelId="{D17A57E6-ED46-4F9F-99A8-500F9D117DCA}" type="parTrans" cxnId="{CFE3A47A-6B0A-44B1-B4CF-E8E24B6972B8}">
      <dgm:prSet/>
      <dgm:spPr/>
      <dgm:t>
        <a:bodyPr/>
        <a:lstStyle/>
        <a:p>
          <a:endParaRPr lang="fr-FR"/>
        </a:p>
      </dgm:t>
    </dgm:pt>
    <dgm:pt modelId="{50229A62-13AA-4FFE-BC4B-860D03AAD4FC}" type="sibTrans" cxnId="{CFE3A47A-6B0A-44B1-B4CF-E8E24B6972B8}">
      <dgm:prSet/>
      <dgm:spPr/>
      <dgm:t>
        <a:bodyPr/>
        <a:lstStyle/>
        <a:p>
          <a:endParaRPr lang="fr-FR"/>
        </a:p>
      </dgm:t>
    </dgm:pt>
    <dgm:pt modelId="{95C1B137-2649-4889-B55B-5A0F8FB9A7F6}">
      <dgm:prSet custT="1"/>
      <dgm:spPr/>
      <dgm:t>
        <a:bodyPr/>
        <a:lstStyle/>
        <a:p>
          <a:r>
            <a:rPr lang="fr-FR" sz="2000" dirty="0" err="1"/>
            <a:t>Plage temporelle</a:t>
          </a:r>
        </a:p>
      </dgm:t>
    </dgm:pt>
    <dgm:pt modelId="{58ABF45C-FF9C-457F-804B-63D60C2A02FB}" type="parTrans" cxnId="{E4D94009-8CEE-412E-A2BC-8663B777C772}">
      <dgm:prSet/>
      <dgm:spPr/>
      <dgm:t>
        <a:bodyPr/>
        <a:lstStyle/>
        <a:p>
          <a:endParaRPr lang="fr-FR"/>
        </a:p>
      </dgm:t>
    </dgm:pt>
    <dgm:pt modelId="{52A92B71-9694-4BD3-86F0-622919E04517}" type="sibTrans" cxnId="{E4D94009-8CEE-412E-A2BC-8663B777C772}">
      <dgm:prSet/>
      <dgm:spPr/>
      <dgm:t>
        <a:bodyPr/>
        <a:lstStyle/>
        <a:p>
          <a:endParaRPr lang="fr-FR"/>
        </a:p>
      </dgm:t>
    </dgm:pt>
    <dgm:pt modelId="{739734D8-422C-488A-84FF-E9A1BBCF6020}">
      <dgm:prSet custT="1"/>
      <dgm:spPr/>
      <dgm:t>
        <a:bodyPr/>
        <a:lstStyle/>
        <a:p>
          <a:endParaRPr lang="fr-FR" sz="2000" dirty="0" err="1"/>
        </a:p>
      </dgm:t>
    </dgm:pt>
    <dgm:pt modelId="{620B0B37-1A28-44B5-8E45-FF72267BD975}" type="parTrans" cxnId="{0F77C381-1019-4B51-82E8-711EB29383AF}">
      <dgm:prSet/>
      <dgm:spPr/>
      <dgm:t>
        <a:bodyPr/>
        <a:lstStyle/>
        <a:p>
          <a:endParaRPr lang="fr-FR"/>
        </a:p>
      </dgm:t>
    </dgm:pt>
    <dgm:pt modelId="{24C19CAB-A97B-4A50-8D4D-1574EABF08CB}" type="sibTrans" cxnId="{0F77C381-1019-4B51-82E8-711EB29383AF}">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3566" custLinFactNeighborY="15418">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6" destOrd="0" parTransId="{391E0678-3185-475C-917A-220A04829DDA}" sibTransId="{B41675B6-37BB-4D8C-B043-E1AB13240E7B}"/>
    <dgm:cxn modelId="{47D20D07-85D9-4BE0-A0D7-7A3AC86ABAE0}" type="presOf" srcId="{C17F6974-EE58-466F-A500-040D9A2043F7}" destId="{93BA91EA-EC3F-4CAD-BD40-F181EC573CC4}" srcOrd="0" destOrd="6" presId="urn:microsoft.com/office/officeart/2005/8/layout/hProcess4"/>
    <dgm:cxn modelId="{E4D94009-8CEE-412E-A2BC-8663B777C772}" srcId="{07721E57-3B7C-437C-B16D-28C96944693D}" destId="{95C1B137-2649-4889-B55B-5A0F8FB9A7F6}" srcOrd="4" destOrd="0" parTransId="{58ABF45C-FF9C-457F-804B-63D60C2A02FB}" sibTransId="{52A92B71-9694-4BD3-86F0-622919E04517}"/>
    <dgm:cxn modelId="{A1C9A110-1349-4E89-AB38-C6341D74CB90}" type="presOf" srcId="{E9CFCF32-23E7-4520-B83A-FE9D7002A9CC}" destId="{37C5A285-5249-4C08-A619-9B2EE9A0D149}" srcOrd="0" destOrd="0" presId="urn:microsoft.com/office/officeart/2005/8/layout/hProcess4"/>
    <dgm:cxn modelId="{F829C011-1C79-4373-B420-23475176025F}" srcId="{DAA0B4B6-7EA3-4550-9591-232E8C959086}" destId="{F621DE3C-B8A9-4579-A961-71A167E0063D}" srcOrd="0" destOrd="0" parTransId="{83961285-977B-4BCD-913B-CEA0FC11724A}" sibTransId="{D5460734-8320-4BCB-8184-22DED054FAE6}"/>
    <dgm:cxn modelId="{A403681A-BE89-443A-83A8-569978B5751F}" type="presOf" srcId="{1534C618-EE7A-410A-8F7D-078D36EF219A}" destId="{1AF572BC-D218-471D-858C-EAF3F855AABB}" srcOrd="0" destOrd="3" presId="urn:microsoft.com/office/officeart/2005/8/layout/hProcess4"/>
    <dgm:cxn modelId="{305FE11B-1A46-41C4-B4A6-9AD600318795}" type="presOf" srcId="{5260EAA5-434D-49ED-8D9E-806354DC4FBF}" destId="{93BA91EA-EC3F-4CAD-BD40-F181EC573CC4}" srcOrd="0" destOrd="2" presId="urn:microsoft.com/office/officeart/2005/8/layout/hProcess4"/>
    <dgm:cxn modelId="{E28DD11C-058B-4C5A-83CF-73FEF4152CC8}" type="presOf" srcId="{739734D8-422C-488A-84FF-E9A1BBCF6020}" destId="{CBDE17F3-FB1F-4CB1-AE70-1DD91E69DC64}" srcOrd="0" destOrd="5" presId="urn:microsoft.com/office/officeart/2005/8/layout/hProcess4"/>
    <dgm:cxn modelId="{7839921D-D650-4CFD-B7A0-A77DED2A8F82}" srcId="{E9CFCF32-23E7-4520-B83A-FE9D7002A9CC}" destId="{5BE87B10-B88A-4D45-8D30-1BF39B09F991}" srcOrd="0" destOrd="0" parTransId="{F0EE60D9-FEB9-4AD9-8564-8A534B2D31D5}" sibTransId="{44208122-09F0-4B72-97EB-6CE20C569F19}"/>
    <dgm:cxn modelId="{73F3EE22-DCAD-48F1-8C92-CFE285C49772}" type="presOf" srcId="{7CC83168-A185-4424-8C76-864B4096051C}" destId="{CBDE17F3-FB1F-4CB1-AE70-1DD91E69DC64}" srcOrd="0" destOrd="3" presId="urn:microsoft.com/office/officeart/2005/8/layout/hProcess4"/>
    <dgm:cxn modelId="{B185C62C-2234-4144-A5CC-F3843603832A}" srcId="{E9CFCF32-23E7-4520-B83A-FE9D7002A9CC}" destId="{AE79B087-70AE-42AC-8F83-B2A7A3F9B6C3}" srcOrd="1" destOrd="0" parTransId="{06C413D8-DC77-4E01-9A96-72A443D0B159}" sibTransId="{70A2E253-C8B1-40D2-BDC6-A1C1E0DCF798}"/>
    <dgm:cxn modelId="{98881D34-6644-44D7-91C3-14E088D44AE3}" type="presOf" srcId="{86160A83-EC92-4242-9B73-A200DB994252}" destId="{B0F4F6E7-E0C1-4DAB-A288-FACC32EAC2BA}" srcOrd="0" destOrd="0" presId="urn:microsoft.com/office/officeart/2005/8/layout/hProcess4"/>
    <dgm:cxn modelId="{C3045435-FA80-4DFA-95F6-644EFCD44A92}" type="presOf" srcId="{5250E348-0D59-4336-A318-195984717C7A}" destId="{C3628F0C-729B-4348-829F-D9813CFCDFCA}" srcOrd="1" destOrd="2" presId="urn:microsoft.com/office/officeart/2005/8/layout/hProcess4"/>
    <dgm:cxn modelId="{3C62853F-B1BC-4F10-A955-0169A333709E}" srcId="{DAA0B4B6-7EA3-4550-9591-232E8C959086}" destId="{B198BCF3-5363-41FB-8D4D-662797A4F62F}" srcOrd="3" destOrd="0" parTransId="{F0F748D3-21B4-423D-ADE6-AEB830FF07E6}" sibTransId="{E59CC5A5-906F-482C-A754-C57A8A62C510}"/>
    <dgm:cxn modelId="{7D422261-D998-460C-9529-39B5BE38505B}" type="presOf" srcId="{C17F6974-EE58-466F-A500-040D9A2043F7}" destId="{9B8DDD92-1B8A-43AA-8723-CCBFF4522CCB}" srcOrd="1" destOrd="6"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93E9B049-5FE1-4F16-B227-970969408EA9}" srcId="{07721E57-3B7C-437C-B16D-28C96944693D}" destId="{5250E348-0D59-4336-A318-195984717C7A}" srcOrd="2" destOrd="0" parTransId="{63256D62-3E32-4CB1-8BFC-49C4796C9388}" sibTransId="{63E1963E-4A2A-4FDB-8A3F-564E9FD32FB5}"/>
    <dgm:cxn modelId="{1180034A-06A9-4572-BC7C-D575E4BF1E51}" type="presOf" srcId="{AE79B087-70AE-42AC-8F83-B2A7A3F9B6C3}" destId="{1AF572BC-D218-471D-858C-EAF3F855AABB}" srcOrd="0" destOrd="1" presId="urn:microsoft.com/office/officeart/2005/8/layout/hProcess4"/>
    <dgm:cxn modelId="{25A9776D-27F4-4980-9A86-953C7885D930}" type="presOf" srcId="{8F2DA963-9E85-4C58-B348-99B72316F5C7}" destId="{9B8DDD92-1B8A-43AA-8723-CCBFF4522CCB}" srcOrd="1" destOrd="4"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8DB0AF4E-5380-4205-9FC7-E88542FE3E41}" type="presOf" srcId="{95C1B137-2649-4889-B55B-5A0F8FB9A7F6}" destId="{CBDE17F3-FB1F-4CB1-AE70-1DD91E69DC64}" srcOrd="0" destOrd="4" presId="urn:microsoft.com/office/officeart/2005/8/layout/hProcess4"/>
    <dgm:cxn modelId="{D397BD6E-862C-4A7F-A863-D0CF9F7B6316}" type="presOf" srcId="{7788AB00-E7D5-4961-BA9F-BC7BFDA3A204}" destId="{0F498C69-F24B-4796-B22D-45BCE3075DFD}" srcOrd="1" destOrd="4" presId="urn:microsoft.com/office/officeart/2005/8/layout/hProcess4"/>
    <dgm:cxn modelId="{2C664D52-E165-45D1-BAB5-197DA5D8385F}" type="presOf" srcId="{7CC83168-A185-4424-8C76-864B4096051C}" destId="{C3628F0C-729B-4348-829F-D9813CFCDFCA}" srcOrd="1" destOrd="3" presId="urn:microsoft.com/office/officeart/2005/8/layout/hProcess4"/>
    <dgm:cxn modelId="{7A15C272-1E2F-42F2-9520-00FA02A6CECA}" type="presOf" srcId="{7788AB00-E7D5-4961-BA9F-BC7BFDA3A204}" destId="{1AF572BC-D218-471D-858C-EAF3F855AABB}" srcOrd="0" destOrd="4" presId="urn:microsoft.com/office/officeart/2005/8/layout/hProcess4"/>
    <dgm:cxn modelId="{7D3D9C73-A9DF-4C06-A11A-9453615AC6BA}" type="presOf" srcId="{95C1B137-2649-4889-B55B-5A0F8FB9A7F6}" destId="{C3628F0C-729B-4348-829F-D9813CFCDFCA}" srcOrd="1" destOrd="4" presId="urn:microsoft.com/office/officeart/2005/8/layout/hProcess4"/>
    <dgm:cxn modelId="{5C7AC553-B4D1-4100-9DDB-04DD2843AC26}" type="presOf" srcId="{F621DE3C-B8A9-4579-A961-71A167E0063D}" destId="{9B8DDD92-1B8A-43AA-8723-CCBFF4522CCB}" srcOrd="1" destOrd="0" presId="urn:microsoft.com/office/officeart/2005/8/layout/hProcess4"/>
    <dgm:cxn modelId="{3B37BF54-C088-43FC-9091-3F83F1E111E3}" srcId="{DAA0B4B6-7EA3-4550-9591-232E8C959086}" destId="{8F2DA963-9E85-4C58-B348-99B72316F5C7}" srcOrd="4" destOrd="0" parTransId="{E0F05376-C3F0-45D9-BA59-32700F58B9C3}" sibTransId="{41B30F62-4D50-47B7-8832-EAAC35A1ADCA}"/>
    <dgm:cxn modelId="{BB4EFA74-A9D0-4B71-AC7C-AA04B375647D}" type="presOf" srcId="{5BE87B10-B88A-4D45-8D30-1BF39B09F991}" destId="{1AF572BC-D218-471D-858C-EAF3F855AABB}" srcOrd="0" destOrd="0"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CFE3A47A-6B0A-44B1-B4CF-E8E24B6972B8}" srcId="{07721E57-3B7C-437C-B16D-28C96944693D}" destId="{7CC83168-A185-4424-8C76-864B4096051C}" srcOrd="3" destOrd="0" parTransId="{D17A57E6-ED46-4F9F-99A8-500F9D117DCA}" sibTransId="{50229A62-13AA-4FFE-BC4B-860D03AAD4FC}"/>
    <dgm:cxn modelId="{5FD85F7B-6C87-46BD-A53B-B85F6A344034}" type="presOf" srcId="{8F2DA963-9E85-4C58-B348-99B72316F5C7}" destId="{93BA91EA-EC3F-4CAD-BD40-F181EC573CC4}" srcOrd="0" destOrd="4" presId="urn:microsoft.com/office/officeart/2005/8/layout/hProcess4"/>
    <dgm:cxn modelId="{2449817D-D2EC-47FB-8607-EF4FD8D66F30}" type="presOf" srcId="{5250E348-0D59-4336-A318-195984717C7A}" destId="{CBDE17F3-FB1F-4CB1-AE70-1DD91E69DC64}" srcOrd="0" destOrd="2" presId="urn:microsoft.com/office/officeart/2005/8/layout/hProcess4"/>
    <dgm:cxn modelId="{3E43EF7E-07CC-4266-9237-815141CFC435}" srcId="{DAA0B4B6-7EA3-4550-9591-232E8C959086}" destId="{2DB4E574-A3AD-4418-B475-04DBAD00B36A}" srcOrd="1" destOrd="0" parTransId="{133307A7-D904-41D3-AE87-7FB96A318B92}" sibTransId="{39BFD12D-0B96-4378-B2EC-2EF8441BDE34}"/>
    <dgm:cxn modelId="{0F77C381-1019-4B51-82E8-711EB29383AF}" srcId="{07721E57-3B7C-437C-B16D-28C96944693D}" destId="{739734D8-422C-488A-84FF-E9A1BBCF6020}" srcOrd="5" destOrd="0" parTransId="{620B0B37-1A28-44B5-8E45-FF72267BD975}" sibTransId="{24C19CAB-A97B-4A50-8D4D-1574EABF08CB}"/>
    <dgm:cxn modelId="{6B61F988-B8A5-4032-9820-923D7A683B8F}" type="presOf" srcId="{F621DE3C-B8A9-4579-A961-71A167E0063D}" destId="{93BA91EA-EC3F-4CAD-BD40-F181EC573CC4}" srcOrd="0" destOrd="0" presId="urn:microsoft.com/office/officeart/2005/8/layout/hProcess4"/>
    <dgm:cxn modelId="{8841188F-D681-415E-B0EA-130C6D195FC5}" type="presOf" srcId="{2DB4E574-A3AD-4418-B475-04DBAD00B36A}" destId="{9B8DDD92-1B8A-43AA-8723-CCBFF4522CCB}" srcOrd="1" destOrd="1" presId="urn:microsoft.com/office/officeart/2005/8/layout/hProcess4"/>
    <dgm:cxn modelId="{8BCA508F-D298-4871-BE02-F85FA4E4BFEE}" srcId="{DAA0B4B6-7EA3-4550-9591-232E8C959086}" destId="{6BAA20D6-4AB5-43D7-A993-6C424A41B824}" srcOrd="5" destOrd="0" parTransId="{BE5C691E-D3A7-44A8-8B72-BA04C903CCD1}" sibTransId="{2285BC56-59D6-464F-BB9A-89D026BD8172}"/>
    <dgm:cxn modelId="{42F25790-4C1A-4F4A-9479-AEF6D1B74B5F}" type="presOf" srcId="{6BAA20D6-4AB5-43D7-A993-6C424A41B824}" destId="{93BA91EA-EC3F-4CAD-BD40-F181EC573CC4}" srcOrd="0" destOrd="5" presId="urn:microsoft.com/office/officeart/2005/8/layout/hProcess4"/>
    <dgm:cxn modelId="{88221395-00B0-4A9A-9488-2FE2F7CEC28C}" type="presOf" srcId="{9E6FC05C-7900-49F7-9721-E95343403E03}" destId="{C3628F0C-729B-4348-829F-D9813CFCDFCA}" srcOrd="1" destOrd="1" presId="urn:microsoft.com/office/officeart/2005/8/layout/hProcess4"/>
    <dgm:cxn modelId="{17351C95-2696-4B8F-AE55-549FCB6C9AF6}" type="presOf" srcId="{B198BCF3-5363-41FB-8D4D-662797A4F62F}" destId="{93BA91EA-EC3F-4CAD-BD40-F181EC573CC4}" srcOrd="0" destOrd="3" presId="urn:microsoft.com/office/officeart/2005/8/layout/hProcess4"/>
    <dgm:cxn modelId="{C7A2B796-8268-4E67-96C4-B05FE13D90F9}" type="presOf" srcId="{739734D8-422C-488A-84FF-E9A1BBCF6020}" destId="{C3628F0C-729B-4348-829F-D9813CFCDFCA}" srcOrd="1" destOrd="5" presId="urn:microsoft.com/office/officeart/2005/8/layout/hProcess4"/>
    <dgm:cxn modelId="{E9E05597-7066-4A8B-BD17-C4FB03E011E5}" type="presOf" srcId="{9E6FC05C-7900-49F7-9721-E95343403E03}" destId="{CBDE17F3-FB1F-4CB1-AE70-1DD91E69DC64}" srcOrd="0" destOrd="1" presId="urn:microsoft.com/office/officeart/2005/8/layout/hProcess4"/>
    <dgm:cxn modelId="{E87FAB97-C67B-4E46-AE39-7197202922B2}" type="presOf" srcId="{2DB4E574-A3AD-4418-B475-04DBAD00B36A}" destId="{93BA91EA-EC3F-4CAD-BD40-F181EC573CC4}" srcOrd="0" destOrd="1" presId="urn:microsoft.com/office/officeart/2005/8/layout/hProcess4"/>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3"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16851EC2-0B90-42F3-8CB6-ED6CCECCE0B4}" srcId="{07721E57-3B7C-437C-B16D-28C96944693D}" destId="{9E6FC05C-7900-49F7-9721-E95343403E03}" srcOrd="1" destOrd="0" parTransId="{8344DD6C-F2B7-46CA-BEEC-078E892F57EB}" sibTransId="{BA902631-1334-4F68-AEB5-B03FD227582D}"/>
    <dgm:cxn modelId="{BAEE65C8-9D4C-40E4-A63F-4B9C8949C2E0}" type="presOf" srcId="{DAA0B4B6-7EA3-4550-9591-232E8C959086}" destId="{C3A6BCD9-EFFA-4E3D-9793-08A989C20D83}" srcOrd="0" destOrd="0" presId="urn:microsoft.com/office/officeart/2005/8/layout/hProcess4"/>
    <dgm:cxn modelId="{126E74C9-15A9-42FE-BBF4-2BF89E9A31BB}" type="presOf" srcId="{AE79B087-70AE-42AC-8F83-B2A7A3F9B6C3}" destId="{0F498C69-F24B-4796-B22D-45BCE3075DFD}" srcOrd="1" destOrd="1"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2" presId="urn:microsoft.com/office/officeart/2005/8/layout/hProcess4"/>
    <dgm:cxn modelId="{40C426E3-F291-4CA5-AEFF-C860156D2C17}" srcId="{E9CFCF32-23E7-4520-B83A-FE9D7002A9CC}" destId="{1534C618-EE7A-410A-8F7D-078D36EF219A}" srcOrd="3" destOrd="0" parTransId="{9875812A-69E4-45FE-983F-B97241EF5530}" sibTransId="{8D1C69B4-F9C7-4523-97C3-E464124B3BEC}"/>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2" destOrd="0" parTransId="{1AD60618-2EB7-470E-89D1-66BADD31D61E}" sibTransId="{D48E0D5D-8479-44E9-8336-85BA90B85C01}"/>
    <dgm:cxn modelId="{418391E6-97FD-405F-9A64-676D6290FD0B}" type="presOf" srcId="{6BAA20D6-4AB5-43D7-A993-6C424A41B824}" destId="{9B8DDD92-1B8A-43AA-8723-CCBFF4522CCB}" srcOrd="1" destOrd="5" presId="urn:microsoft.com/office/officeart/2005/8/layout/hProcess4"/>
    <dgm:cxn modelId="{332D32E9-3D2E-42BF-9498-9F4878BCEBE1}" srcId="{07721E57-3B7C-437C-B16D-28C96944693D}" destId="{3E1A5947-0352-4B11-83E4-B8462F3BD976}" srcOrd="0" destOrd="0" parTransId="{F6AED377-6F45-45EF-ADC3-F00BF564477A}" sibTransId="{78283CE1-C8BB-4EF5-9026-0B63FA4FAE9C}"/>
    <dgm:cxn modelId="{967ADEFA-51AE-4F8E-8A22-B1EA07CACF82}" srcId="{E9CFCF32-23E7-4520-B83A-FE9D7002A9CC}" destId="{7788AB00-E7D5-4961-BA9F-BC7BFDA3A204}" srcOrd="4" destOrd="0" parTransId="{1BCB329F-86B0-4E37-AC4C-09AD1F187E97}" sibTransId="{F8A59200-1743-4401-932B-A9E280F68F7F}"/>
    <dgm:cxn modelId="{519C96FF-A6C9-45D5-9B0D-AB066C893693}" type="presOf" srcId="{1534C618-EE7A-410A-8F7D-078D36EF219A}" destId="{0F498C69-F24B-4796-B22D-45BCE3075DFD}" srcOrd="1" destOrd="3"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Utilisation du </a:t>
          </a:r>
          <a:r>
            <a:rPr lang="fr-FR" sz="2000" dirty="0" err="1"/>
            <a:t>websocket</a:t>
          </a:r>
          <a:r>
            <a:rPr lang="fr-FR" sz="2000" dirty="0"/>
            <a:t> de l’API</a:t>
          </a:r>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Gestion des Callbacks</a:t>
          </a:r>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91379A22-FB32-4B1F-A887-2C9A340D8B79}">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Sélection du </a:t>
          </a:r>
          <a:r>
            <a:rPr lang="fr-FR" sz="2000" dirty="0" err="1"/>
            <a:t>ticker</a:t>
          </a:r>
          <a:endParaRPr lang="fr-FR" sz="2000" dirty="0"/>
        </a:p>
      </dgm:t>
    </dgm:pt>
    <dgm:pt modelId="{50725A09-1560-4D90-BF56-00128A2D738B}" type="parTrans" cxnId="{7585F60B-3DAA-4100-B7A6-9E49D44236B0}">
      <dgm:prSet/>
      <dgm:spPr/>
      <dgm:t>
        <a:bodyPr/>
        <a:lstStyle/>
        <a:p>
          <a:endParaRPr lang="fr-FR"/>
        </a:p>
      </dgm:t>
    </dgm:pt>
    <dgm:pt modelId="{B410FB62-A98F-433F-AC30-5D25B4A93E12}" type="sibTrans" cxnId="{7585F60B-3DAA-4100-B7A6-9E49D44236B0}">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Intervalle de récupération modulable</a:t>
          </a:r>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59682BDE-51CA-443B-9405-671F0B2F4F0C}">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D7C53383-561C-4AC4-84EF-ED6AF0EC76BA}" type="parTrans" cxnId="{5623E2F2-6834-47C7-A806-FB941A603C73}">
      <dgm:prSet/>
      <dgm:spPr/>
      <dgm:t>
        <a:bodyPr/>
        <a:lstStyle/>
        <a:p>
          <a:endParaRPr lang="fr-FR"/>
        </a:p>
      </dgm:t>
    </dgm:pt>
    <dgm:pt modelId="{08E9988F-9F85-4ECC-9F8C-5BC5C34A2810}" type="sibTrans" cxnId="{5623E2F2-6834-47C7-A806-FB941A603C73}">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Création dynamique des tables</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9A072537-A66E-4791-BB93-1F84B55FF01F}">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Gestion des threads</a:t>
          </a:r>
        </a:p>
      </dgm:t>
    </dgm:pt>
    <dgm:pt modelId="{AF0794BC-8DAC-428D-AE94-A0B475282794}" type="parTrans" cxnId="{0CCCE71C-B916-4664-A285-CE3F1B8BDD80}">
      <dgm:prSet/>
      <dgm:spPr/>
      <dgm:t>
        <a:bodyPr/>
        <a:lstStyle/>
        <a:p>
          <a:endParaRPr lang="fr-FR"/>
        </a:p>
      </dgm:t>
    </dgm:pt>
    <dgm:pt modelId="{3F4478CA-37AA-4BF8-9F8A-569C7A74C1D4}" type="sibTrans" cxnId="{0CCCE71C-B916-4664-A285-CE3F1B8BDD80}">
      <dgm:prSet/>
      <dgm:spPr/>
      <dgm:t>
        <a:bodyPr/>
        <a:lstStyle/>
        <a:p>
          <a:endParaRPr lang="fr-FR"/>
        </a:p>
      </dgm:t>
    </dgm:pt>
    <dgm:pt modelId="{329A3550-1E90-43E9-88DB-6E48BDA44461}">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62682FD6-6B10-4223-9368-CE2964CD982B}" type="parTrans" cxnId="{23152424-8708-49E1-8B03-65B4A160A2BE}">
      <dgm:prSet/>
      <dgm:spPr/>
      <dgm:t>
        <a:bodyPr/>
        <a:lstStyle/>
        <a:p>
          <a:endParaRPr lang="fr-FR"/>
        </a:p>
      </dgm:t>
    </dgm:pt>
    <dgm:pt modelId="{8D9E7402-D37C-4962-83F5-FFB6835499CB}" type="sibTrans" cxnId="{23152424-8708-49E1-8B03-65B4A160A2BE}">
      <dgm:prSet/>
      <dgm:spPr/>
      <dgm:t>
        <a:bodyPr/>
        <a:lstStyle/>
        <a:p>
          <a:endParaRPr lang="fr-FR"/>
        </a:p>
      </dgm:t>
    </dgm:pt>
    <dgm:pt modelId="{D971BEFA-E8FE-405F-9B8D-386EC5FC582E}">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5813A0CE-1CD7-4E00-BF5B-AED8070E7475}" type="parTrans" cxnId="{3FD32498-236C-48EF-BF8C-C1B56623F3E1}">
      <dgm:prSet/>
      <dgm:spPr/>
      <dgm:t>
        <a:bodyPr/>
        <a:lstStyle/>
        <a:p>
          <a:endParaRPr lang="fr-FR"/>
        </a:p>
      </dgm:t>
    </dgm:pt>
    <dgm:pt modelId="{968D5CD8-1731-4006-AE42-CE956E021EB5}" type="sibTrans" cxnId="{3FD32498-236C-48EF-BF8C-C1B56623F3E1}">
      <dgm:prSet/>
      <dgm:spPr/>
      <dgm:t>
        <a:bodyPr/>
        <a:lstStyle/>
        <a:p>
          <a:endParaRPr lang="fr-FR"/>
        </a:p>
      </dgm:t>
    </dgm:pt>
    <dgm:pt modelId="{4E71C2A6-6A6F-469E-9DC0-B306189EEC50}">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Insertion des nouvelles données</a:t>
          </a:r>
        </a:p>
      </dgm:t>
    </dgm:pt>
    <dgm:pt modelId="{3992FF69-4872-4D68-8C7A-3C527722D2A2}" type="parTrans" cxnId="{921E00BF-00F9-477E-BF75-F7E08F50F546}">
      <dgm:prSet/>
      <dgm:spPr/>
      <dgm:t>
        <a:bodyPr/>
        <a:lstStyle/>
        <a:p>
          <a:endParaRPr lang="fr-FR"/>
        </a:p>
      </dgm:t>
    </dgm:pt>
    <dgm:pt modelId="{1F3E4DBE-E336-48B6-B207-5B3F473B0806}" type="sibTrans" cxnId="{921E00BF-00F9-477E-BF75-F7E08F50F546}">
      <dgm:prSet/>
      <dgm:spPr/>
      <dgm:t>
        <a:bodyPr/>
        <a:lstStyle/>
        <a:p>
          <a:endParaRPr lang="fr-FR"/>
        </a:p>
      </dgm:t>
    </dgm:pt>
    <dgm:pt modelId="{1EC8445C-9058-47BD-9DEB-143E4CA24AC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Label « </a:t>
          </a:r>
          <a:r>
            <a:rPr lang="fr-FR" sz="2000" dirty="0" err="1"/>
            <a:t>stream</a:t>
          </a:r>
          <a:r>
            <a:rPr lang="fr-FR" sz="2000" dirty="0"/>
            <a:t> data » </a:t>
          </a:r>
        </a:p>
      </dgm:t>
    </dgm:pt>
    <dgm:pt modelId="{55EDF91B-6AEC-49E6-BA47-1ED641772307}" type="parTrans" cxnId="{9CB529C0-CAFE-457F-B01C-51FA64EC52B1}">
      <dgm:prSet/>
      <dgm:spPr/>
      <dgm:t>
        <a:bodyPr/>
        <a:lstStyle/>
        <a:p>
          <a:endParaRPr lang="fr-FR"/>
        </a:p>
      </dgm:t>
    </dgm:pt>
    <dgm:pt modelId="{014063B9-AF30-4809-8B57-6E9F46A8C048}" type="sibTrans" cxnId="{9CB529C0-CAFE-457F-B01C-51FA64EC52B1}">
      <dgm:prSet/>
      <dgm:spPr/>
      <dgm:t>
        <a:bodyPr/>
        <a:lstStyle/>
        <a:p>
          <a:endParaRPr lang="fr-FR"/>
        </a:p>
      </dgm:t>
    </dgm:pt>
    <dgm:pt modelId="{384AA767-9375-4DEB-922E-2E49D47C6F0D}">
      <dgm:prSet phldrT="[Texte]"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8681FFE3-0C07-4AFF-B27D-7FF65CD3E5A0}" type="parTrans" cxnId="{F1D129F3-ACBB-454F-9E67-2429BCE6FC42}">
      <dgm:prSet/>
      <dgm:spPr/>
      <dgm:t>
        <a:bodyPr/>
        <a:lstStyle/>
        <a:p>
          <a:endParaRPr lang="fr-FR"/>
        </a:p>
      </dgm:t>
    </dgm:pt>
    <dgm:pt modelId="{0B4018E1-EB7D-452B-8116-3F021E9406C4}" type="sibTrans" cxnId="{F1D129F3-ACBB-454F-9E67-2429BCE6FC42}">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custScaleX="125060">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ScaleY="111757"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4639" custLinFactNeighborY="40741">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6" destOrd="0" parTransId="{391E0678-3185-475C-917A-220A04829DDA}" sibTransId="{B41675B6-37BB-4D8C-B043-E1AB13240E7B}"/>
    <dgm:cxn modelId="{47D20D07-85D9-4BE0-A0D7-7A3AC86ABAE0}" type="presOf" srcId="{C17F6974-EE58-466F-A500-040D9A2043F7}" destId="{93BA91EA-EC3F-4CAD-BD40-F181EC573CC4}" srcOrd="0" destOrd="6" presId="urn:microsoft.com/office/officeart/2005/8/layout/hProcess4"/>
    <dgm:cxn modelId="{7585F60B-3DAA-4100-B7A6-9E49D44236B0}" srcId="{07721E57-3B7C-437C-B16D-28C96944693D}" destId="{91379A22-FB32-4B1F-A887-2C9A340D8B79}" srcOrd="4" destOrd="0" parTransId="{50725A09-1560-4D90-BF56-00128A2D738B}" sibTransId="{B410FB62-A98F-433F-AC30-5D25B4A93E12}"/>
    <dgm:cxn modelId="{A1C9A110-1349-4E89-AB38-C6341D74CB90}" type="presOf" srcId="{E9CFCF32-23E7-4520-B83A-FE9D7002A9CC}" destId="{37C5A285-5249-4C08-A619-9B2EE9A0D149}" srcOrd="0" destOrd="0" presId="urn:microsoft.com/office/officeart/2005/8/layout/hProcess4"/>
    <dgm:cxn modelId="{305FE11B-1A46-41C4-B4A6-9AD600318795}" type="presOf" srcId="{5260EAA5-434D-49ED-8D9E-806354DC4FBF}" destId="{93BA91EA-EC3F-4CAD-BD40-F181EC573CC4}" srcOrd="0" destOrd="4" presId="urn:microsoft.com/office/officeart/2005/8/layout/hProcess4"/>
    <dgm:cxn modelId="{0CCCE71C-B916-4664-A285-CE3F1B8BDD80}" srcId="{07721E57-3B7C-437C-B16D-28C96944693D}" destId="{9A072537-A66E-4791-BB93-1F84B55FF01F}" srcOrd="2" destOrd="0" parTransId="{AF0794BC-8DAC-428D-AE94-A0B475282794}" sibTransId="{3F4478CA-37AA-4BF8-9F8A-569C7A74C1D4}"/>
    <dgm:cxn modelId="{7839921D-D650-4CFD-B7A0-A77DED2A8F82}" srcId="{E9CFCF32-23E7-4520-B83A-FE9D7002A9CC}" destId="{5BE87B10-B88A-4D45-8D30-1BF39B09F991}" srcOrd="0" destOrd="0" parTransId="{F0EE60D9-FEB9-4AD9-8564-8A534B2D31D5}" sibTransId="{44208122-09F0-4B72-97EB-6CE20C569F19}"/>
    <dgm:cxn modelId="{23152424-8708-49E1-8B03-65B4A160A2BE}" srcId="{07721E57-3B7C-437C-B16D-28C96944693D}" destId="{329A3550-1E90-43E9-88DB-6E48BDA44461}" srcOrd="1" destOrd="0" parTransId="{62682FD6-6B10-4223-9368-CE2964CD982B}" sibTransId="{8D9E7402-D37C-4962-83F5-FFB6835499CB}"/>
    <dgm:cxn modelId="{98881D34-6644-44D7-91C3-14E088D44AE3}" type="presOf" srcId="{86160A83-EC92-4242-9B73-A200DB994252}" destId="{B0F4F6E7-E0C1-4DAB-A288-FACC32EAC2BA}" srcOrd="0" destOrd="0" presId="urn:microsoft.com/office/officeart/2005/8/layout/hProcess4"/>
    <dgm:cxn modelId="{C4A64538-A8E5-46EC-83E3-E1A1F6D02B7F}" type="presOf" srcId="{384AA767-9375-4DEB-922E-2E49D47C6F0D}" destId="{93BA91EA-EC3F-4CAD-BD40-F181EC573CC4}" srcOrd="0" destOrd="1" presId="urn:microsoft.com/office/officeart/2005/8/layout/hProcess4"/>
    <dgm:cxn modelId="{E9C3FD3C-2F67-486D-A029-351BEE5DF939}" type="presOf" srcId="{4E71C2A6-6A6F-469E-9DC0-B306189EEC50}" destId="{9B8DDD92-1B8A-43AA-8723-CCBFF4522CCB}" srcOrd="1" destOrd="0" presId="urn:microsoft.com/office/officeart/2005/8/layout/hProcess4"/>
    <dgm:cxn modelId="{3C62853F-B1BC-4F10-A955-0169A333709E}" srcId="{DAA0B4B6-7EA3-4550-9591-232E8C959086}" destId="{B198BCF3-5363-41FB-8D4D-662797A4F62F}" srcOrd="5" destOrd="0" parTransId="{F0F748D3-21B4-423D-ADE6-AEB830FF07E6}" sibTransId="{E59CC5A5-906F-482C-A754-C57A8A62C510}"/>
    <dgm:cxn modelId="{7D422261-D998-460C-9529-39B5BE38505B}" type="presOf" srcId="{C17F6974-EE58-466F-A500-040D9A2043F7}" destId="{9B8DDD92-1B8A-43AA-8723-CCBFF4522CCB}" srcOrd="1" destOrd="6" presId="urn:microsoft.com/office/officeart/2005/8/layout/hProcess4"/>
    <dgm:cxn modelId="{03EA7B42-A069-426B-BBA6-51ECC48D65D3}" type="presOf" srcId="{59682BDE-51CA-443B-9405-671F0B2F4F0C}" destId="{CBDE17F3-FB1F-4CB1-AE70-1DD91E69DC64}" srcOrd="0" destOrd="3"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10D35E49-3B96-4875-9E9F-91A867BC4F58}" type="presOf" srcId="{329A3550-1E90-43E9-88DB-6E48BDA44461}" destId="{CBDE17F3-FB1F-4CB1-AE70-1DD91E69DC64}" srcOrd="0" destOrd="1"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D346DE71-1612-4487-87DE-3AFFA0C89131}" type="presOf" srcId="{1EC8445C-9058-47BD-9DEB-143E4CA24ACD}" destId="{9B8DDD92-1B8A-43AA-8723-CCBFF4522CCB}" srcOrd="1" destOrd="2" presId="urn:microsoft.com/office/officeart/2005/8/layout/hProcess4"/>
    <dgm:cxn modelId="{979C0374-0F9C-47D6-BCEF-56FAEC8D1469}" type="presOf" srcId="{1EC8445C-9058-47BD-9DEB-143E4CA24ACD}" destId="{93BA91EA-EC3F-4CAD-BD40-F181EC573CC4}" srcOrd="0" destOrd="2" presId="urn:microsoft.com/office/officeart/2005/8/layout/hProcess4"/>
    <dgm:cxn modelId="{BB4EFA74-A9D0-4B71-AC7C-AA04B375647D}" type="presOf" srcId="{5BE87B10-B88A-4D45-8D30-1BF39B09F991}" destId="{1AF572BC-D218-471D-858C-EAF3F855AABB}" srcOrd="0" destOrd="0" presId="urn:microsoft.com/office/officeart/2005/8/layout/hProcess4"/>
    <dgm:cxn modelId="{8B38667A-9A67-425F-9D27-80FE81114943}" type="presOf" srcId="{91379A22-FB32-4B1F-A887-2C9A340D8B79}" destId="{CBDE17F3-FB1F-4CB1-AE70-1DD91E69DC64}" srcOrd="0" destOrd="4"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2D28757E-914E-4082-AA99-335CBBBE40D8}" type="presOf" srcId="{9A072537-A66E-4791-BB93-1F84B55FF01F}" destId="{C3628F0C-729B-4348-829F-D9813CFCDFCA}" srcOrd="1" destOrd="2" presId="urn:microsoft.com/office/officeart/2005/8/layout/hProcess4"/>
    <dgm:cxn modelId="{3E43EF7E-07CC-4266-9237-815141CFC435}" srcId="{DAA0B4B6-7EA3-4550-9591-232E8C959086}" destId="{2DB4E574-A3AD-4418-B475-04DBAD00B36A}" srcOrd="3" destOrd="0" parTransId="{133307A7-D904-41D3-AE87-7FB96A318B92}" sibTransId="{39BFD12D-0B96-4378-B2EC-2EF8441BDE34}"/>
    <dgm:cxn modelId="{B7FB1386-843B-45BA-A768-6ED735D2608C}" type="presOf" srcId="{384AA767-9375-4DEB-922E-2E49D47C6F0D}" destId="{9B8DDD92-1B8A-43AA-8723-CCBFF4522CCB}" srcOrd="1" destOrd="1" presId="urn:microsoft.com/office/officeart/2005/8/layout/hProcess4"/>
    <dgm:cxn modelId="{8841188F-D681-415E-B0EA-130C6D195FC5}" type="presOf" srcId="{2DB4E574-A3AD-4418-B475-04DBAD00B36A}" destId="{9B8DDD92-1B8A-43AA-8723-CCBFF4522CCB}" srcOrd="1" destOrd="3" presId="urn:microsoft.com/office/officeart/2005/8/layout/hProcess4"/>
    <dgm:cxn modelId="{FAC71A90-B048-4B93-896D-49EE30A588F4}" type="presOf" srcId="{329A3550-1E90-43E9-88DB-6E48BDA44461}" destId="{C3628F0C-729B-4348-829F-D9813CFCDFCA}" srcOrd="1" destOrd="1" presId="urn:microsoft.com/office/officeart/2005/8/layout/hProcess4"/>
    <dgm:cxn modelId="{17351C95-2696-4B8F-AE55-549FCB6C9AF6}" type="presOf" srcId="{B198BCF3-5363-41FB-8D4D-662797A4F62F}" destId="{93BA91EA-EC3F-4CAD-BD40-F181EC573CC4}" srcOrd="0" destOrd="5" presId="urn:microsoft.com/office/officeart/2005/8/layout/hProcess4"/>
    <dgm:cxn modelId="{00536597-C31D-4750-A282-A873A75F76EC}" type="presOf" srcId="{91379A22-FB32-4B1F-A887-2C9A340D8B79}" destId="{C3628F0C-729B-4348-829F-D9813CFCDFCA}" srcOrd="1" destOrd="4" presId="urn:microsoft.com/office/officeart/2005/8/layout/hProcess4"/>
    <dgm:cxn modelId="{E87FAB97-C67B-4E46-AE39-7197202922B2}" type="presOf" srcId="{2DB4E574-A3AD-4418-B475-04DBAD00B36A}" destId="{93BA91EA-EC3F-4CAD-BD40-F181EC573CC4}" srcOrd="0" destOrd="3" presId="urn:microsoft.com/office/officeart/2005/8/layout/hProcess4"/>
    <dgm:cxn modelId="{3FD32498-236C-48EF-BF8C-C1B56623F3E1}" srcId="{E9CFCF32-23E7-4520-B83A-FE9D7002A9CC}" destId="{D971BEFA-E8FE-405F-9B8D-386EC5FC582E}" srcOrd="1" destOrd="0" parTransId="{5813A0CE-1CD7-4E00-BF5B-AED8070E7475}" sibTransId="{968D5CD8-1731-4006-AE42-CE956E021EB5}"/>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5"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8A64ABB7-CB29-4811-BCFF-16CFC6DBCFA4}" type="presOf" srcId="{4E71C2A6-6A6F-469E-9DC0-B306189EEC50}" destId="{93BA91EA-EC3F-4CAD-BD40-F181EC573CC4}" srcOrd="0" destOrd="0" presId="urn:microsoft.com/office/officeart/2005/8/layout/hProcess4"/>
    <dgm:cxn modelId="{921E00BF-00F9-477E-BF75-F7E08F50F546}" srcId="{DAA0B4B6-7EA3-4550-9591-232E8C959086}" destId="{4E71C2A6-6A6F-469E-9DC0-B306189EEC50}" srcOrd="0" destOrd="0" parTransId="{3992FF69-4872-4D68-8C7A-3C527722D2A2}" sibTransId="{1F3E4DBE-E336-48B6-B207-5B3F473B0806}"/>
    <dgm:cxn modelId="{9CB529C0-CAFE-457F-B01C-51FA64EC52B1}" srcId="{DAA0B4B6-7EA3-4550-9591-232E8C959086}" destId="{1EC8445C-9058-47BD-9DEB-143E4CA24ACD}" srcOrd="2" destOrd="0" parTransId="{55EDF91B-6AEC-49E6-BA47-1ED641772307}" sibTransId="{014063B9-AF30-4809-8B57-6E9F46A8C048}"/>
    <dgm:cxn modelId="{BAEE65C8-9D4C-40E4-A63F-4B9C8949C2E0}" type="presOf" srcId="{DAA0B4B6-7EA3-4550-9591-232E8C959086}" destId="{C3A6BCD9-EFFA-4E3D-9793-08A989C20D83}" srcOrd="0" destOrd="0"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4" presId="urn:microsoft.com/office/officeart/2005/8/layout/hProcess4"/>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4" destOrd="0" parTransId="{1AD60618-2EB7-470E-89D1-66BADD31D61E}" sibTransId="{D48E0D5D-8479-44E9-8336-85BA90B85C01}"/>
    <dgm:cxn modelId="{332D32E9-3D2E-42BF-9498-9F4878BCEBE1}" srcId="{07721E57-3B7C-437C-B16D-28C96944693D}" destId="{3E1A5947-0352-4B11-83E4-B8462F3BD976}" srcOrd="0" destOrd="0" parTransId="{F6AED377-6F45-45EF-ADC3-F00BF564477A}" sibTransId="{78283CE1-C8BB-4EF5-9026-0B63FA4FAE9C}"/>
    <dgm:cxn modelId="{BD1421F1-3CB0-4CDA-94DC-27660337B32F}" type="presOf" srcId="{D971BEFA-E8FE-405F-9B8D-386EC5FC582E}" destId="{0F498C69-F24B-4796-B22D-45BCE3075DFD}" srcOrd="1" destOrd="1" presId="urn:microsoft.com/office/officeart/2005/8/layout/hProcess4"/>
    <dgm:cxn modelId="{5623E2F2-6834-47C7-A806-FB941A603C73}" srcId="{07721E57-3B7C-437C-B16D-28C96944693D}" destId="{59682BDE-51CA-443B-9405-671F0B2F4F0C}" srcOrd="3" destOrd="0" parTransId="{D7C53383-561C-4AC4-84EF-ED6AF0EC76BA}" sibTransId="{08E9988F-9F85-4ECC-9F8C-5BC5C34A2810}"/>
    <dgm:cxn modelId="{F1D129F3-ACBB-454F-9E67-2429BCE6FC42}" srcId="{DAA0B4B6-7EA3-4550-9591-232E8C959086}" destId="{384AA767-9375-4DEB-922E-2E49D47C6F0D}" srcOrd="1" destOrd="0" parTransId="{8681FFE3-0C07-4AFF-B27D-7FF65CD3E5A0}" sibTransId="{0B4018E1-EB7D-452B-8116-3F021E9406C4}"/>
    <dgm:cxn modelId="{EEE84BF4-F1E9-4207-8045-651889E62FE4}" type="presOf" srcId="{59682BDE-51CA-443B-9405-671F0B2F4F0C}" destId="{C3628F0C-729B-4348-829F-D9813CFCDFCA}" srcOrd="1" destOrd="3" presId="urn:microsoft.com/office/officeart/2005/8/layout/hProcess4"/>
    <dgm:cxn modelId="{7F6F7AF6-DAE6-4544-B8C0-C755808F5714}" type="presOf" srcId="{D971BEFA-E8FE-405F-9B8D-386EC5FC582E}" destId="{1AF572BC-D218-471D-858C-EAF3F855AABB}" srcOrd="0" destOrd="1" presId="urn:microsoft.com/office/officeart/2005/8/layout/hProcess4"/>
    <dgm:cxn modelId="{06D4A3F6-EE2B-4854-84C0-73F66CA5A7F3}" type="presOf" srcId="{9A072537-A66E-4791-BB93-1F84B55FF01F}" destId="{CBDE17F3-FB1F-4CB1-AE70-1DD91E69DC64}" srcOrd="0" destOrd="2"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err="1"/>
            <a:t>Scrap</a:t>
          </a:r>
          <a:r>
            <a:rPr lang="fr-FR" sz="2000" dirty="0"/>
            <a:t> de la page Wikipédia sur les Cryptomonnaies</a:t>
          </a:r>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Organisation par timestamp</a:t>
          </a:r>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F621DE3C-B8A9-4579-A961-71A167E0063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Insertion des nouvelles données </a:t>
          </a:r>
        </a:p>
      </dgm:t>
    </dgm:pt>
    <dgm:pt modelId="{83961285-977B-4BCD-913B-CEA0FC11724A}" type="parTrans" cxnId="{F829C011-1C79-4373-B420-23475176025F}">
      <dgm:prSet/>
      <dgm:spPr/>
      <dgm:t>
        <a:bodyPr/>
        <a:lstStyle/>
        <a:p>
          <a:endParaRPr lang="fr-FR"/>
        </a:p>
      </dgm:t>
    </dgm:pt>
    <dgm:pt modelId="{D5460734-8320-4BCB-8184-22DED054FAE6}" type="sibTrans" cxnId="{F829C011-1C79-4373-B420-23475176025F}">
      <dgm:prSet/>
      <dgm:spPr/>
      <dgm:t>
        <a:bodyPr/>
        <a:lstStyle/>
        <a:p>
          <a:endParaRPr lang="fr-FR"/>
        </a:p>
      </dgm:t>
    </dgm:pt>
    <dgm:pt modelId="{91379A22-FB32-4B1F-A887-2C9A340D8B79}">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Analyse de sentiment</a:t>
          </a:r>
        </a:p>
      </dgm:t>
    </dgm:pt>
    <dgm:pt modelId="{50725A09-1560-4D90-BF56-00128A2D738B}" type="parTrans" cxnId="{7585F60B-3DAA-4100-B7A6-9E49D44236B0}">
      <dgm:prSet/>
      <dgm:spPr/>
      <dgm:t>
        <a:bodyPr/>
        <a:lstStyle/>
        <a:p>
          <a:endParaRPr lang="fr-FR"/>
        </a:p>
      </dgm:t>
    </dgm:pt>
    <dgm:pt modelId="{B410FB62-A98F-433F-AC30-5D25B4A93E12}" type="sibTrans" cxnId="{7585F60B-3DAA-4100-B7A6-9E49D44236B0}">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Gestion du client </a:t>
          </a:r>
          <a:r>
            <a:rPr lang="fr-FR" sz="2000" dirty="0" err="1"/>
            <a:t>mongoDB</a:t>
          </a:r>
          <a:endParaRPr lang="fr-FR" sz="2000" dirty="0"/>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Alimentation dynamique de la BDD</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329A3550-1E90-43E9-88DB-6E48BDA44461}">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62682FD6-6B10-4223-9368-CE2964CD982B}" type="parTrans" cxnId="{23152424-8708-49E1-8B03-65B4A160A2BE}">
      <dgm:prSet/>
      <dgm:spPr/>
      <dgm:t>
        <a:bodyPr/>
        <a:lstStyle/>
        <a:p>
          <a:endParaRPr lang="fr-FR"/>
        </a:p>
      </dgm:t>
    </dgm:pt>
    <dgm:pt modelId="{8D9E7402-D37C-4962-83F5-FFB6835499CB}" type="sibTrans" cxnId="{23152424-8708-49E1-8B03-65B4A160A2BE}">
      <dgm:prSet/>
      <dgm:spPr/>
      <dgm:t>
        <a:bodyPr/>
        <a:lstStyle/>
        <a:p>
          <a:endParaRPr lang="fr-FR"/>
        </a:p>
      </dgm:t>
    </dgm:pt>
    <dgm:pt modelId="{D971BEFA-E8FE-405F-9B8D-386EC5FC582E}">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5813A0CE-1CD7-4E00-BF5B-AED8070E7475}" type="parTrans" cxnId="{3FD32498-236C-48EF-BF8C-C1B56623F3E1}">
      <dgm:prSet/>
      <dgm:spPr/>
      <dgm:t>
        <a:bodyPr/>
        <a:lstStyle/>
        <a:p>
          <a:endParaRPr lang="fr-FR"/>
        </a:p>
      </dgm:t>
    </dgm:pt>
    <dgm:pt modelId="{968D5CD8-1731-4006-AE42-CE956E021EB5}" type="sibTrans" cxnId="{3FD32498-236C-48EF-BF8C-C1B56623F3E1}">
      <dgm:prSet/>
      <dgm:spPr/>
      <dgm:t>
        <a:bodyPr/>
        <a:lstStyle/>
        <a:p>
          <a:endParaRPr lang="fr-FR"/>
        </a:p>
      </dgm:t>
    </dgm:pt>
    <dgm:pt modelId="{4E71C2A6-6A6F-469E-9DC0-B306189EEC50}">
      <dgm:prSet phldrT="[Texte]"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92FF69-4872-4D68-8C7A-3C527722D2A2}" type="parTrans" cxnId="{921E00BF-00F9-477E-BF75-F7E08F50F546}">
      <dgm:prSet/>
      <dgm:spPr/>
      <dgm:t>
        <a:bodyPr/>
        <a:lstStyle/>
        <a:p>
          <a:endParaRPr lang="fr-FR"/>
        </a:p>
      </dgm:t>
    </dgm:pt>
    <dgm:pt modelId="{1F3E4DBE-E336-48B6-B207-5B3F473B0806}" type="sibTrans" cxnId="{921E00BF-00F9-477E-BF75-F7E08F50F546}">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custScaleX="125060">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ScaleY="111757"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4639" custLinFactNeighborY="40741">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5" destOrd="0" parTransId="{391E0678-3185-475C-917A-220A04829DDA}" sibTransId="{B41675B6-37BB-4D8C-B043-E1AB13240E7B}"/>
    <dgm:cxn modelId="{47D20D07-85D9-4BE0-A0D7-7A3AC86ABAE0}" type="presOf" srcId="{C17F6974-EE58-466F-A500-040D9A2043F7}" destId="{93BA91EA-EC3F-4CAD-BD40-F181EC573CC4}" srcOrd="0" destOrd="5" presId="urn:microsoft.com/office/officeart/2005/8/layout/hProcess4"/>
    <dgm:cxn modelId="{7585F60B-3DAA-4100-B7A6-9E49D44236B0}" srcId="{07721E57-3B7C-437C-B16D-28C96944693D}" destId="{91379A22-FB32-4B1F-A887-2C9A340D8B79}" srcOrd="2" destOrd="0" parTransId="{50725A09-1560-4D90-BF56-00128A2D738B}" sibTransId="{B410FB62-A98F-433F-AC30-5D25B4A93E12}"/>
    <dgm:cxn modelId="{A1C9A110-1349-4E89-AB38-C6341D74CB90}" type="presOf" srcId="{E9CFCF32-23E7-4520-B83A-FE9D7002A9CC}" destId="{37C5A285-5249-4C08-A619-9B2EE9A0D149}" srcOrd="0" destOrd="0" presId="urn:microsoft.com/office/officeart/2005/8/layout/hProcess4"/>
    <dgm:cxn modelId="{F829C011-1C79-4373-B420-23475176025F}" srcId="{DAA0B4B6-7EA3-4550-9591-232E8C959086}" destId="{F621DE3C-B8A9-4579-A961-71A167E0063D}" srcOrd="1" destOrd="0" parTransId="{83961285-977B-4BCD-913B-CEA0FC11724A}" sibTransId="{D5460734-8320-4BCB-8184-22DED054FAE6}"/>
    <dgm:cxn modelId="{305FE11B-1A46-41C4-B4A6-9AD600318795}" type="presOf" srcId="{5260EAA5-434D-49ED-8D9E-806354DC4FBF}" destId="{93BA91EA-EC3F-4CAD-BD40-F181EC573CC4}" srcOrd="0" destOrd="3" presId="urn:microsoft.com/office/officeart/2005/8/layout/hProcess4"/>
    <dgm:cxn modelId="{7839921D-D650-4CFD-B7A0-A77DED2A8F82}" srcId="{E9CFCF32-23E7-4520-B83A-FE9D7002A9CC}" destId="{5BE87B10-B88A-4D45-8D30-1BF39B09F991}" srcOrd="0" destOrd="0" parTransId="{F0EE60D9-FEB9-4AD9-8564-8A534B2D31D5}" sibTransId="{44208122-09F0-4B72-97EB-6CE20C569F19}"/>
    <dgm:cxn modelId="{23152424-8708-49E1-8B03-65B4A160A2BE}" srcId="{07721E57-3B7C-437C-B16D-28C96944693D}" destId="{329A3550-1E90-43E9-88DB-6E48BDA44461}" srcOrd="1" destOrd="0" parTransId="{62682FD6-6B10-4223-9368-CE2964CD982B}" sibTransId="{8D9E7402-D37C-4962-83F5-FFB6835499CB}"/>
    <dgm:cxn modelId="{98881D34-6644-44D7-91C3-14E088D44AE3}" type="presOf" srcId="{86160A83-EC92-4242-9B73-A200DB994252}" destId="{B0F4F6E7-E0C1-4DAB-A288-FACC32EAC2BA}" srcOrd="0" destOrd="0" presId="urn:microsoft.com/office/officeart/2005/8/layout/hProcess4"/>
    <dgm:cxn modelId="{E9C3FD3C-2F67-486D-A029-351BEE5DF939}" type="presOf" srcId="{4E71C2A6-6A6F-469E-9DC0-B306189EEC50}" destId="{9B8DDD92-1B8A-43AA-8723-CCBFF4522CCB}" srcOrd="1" destOrd="0" presId="urn:microsoft.com/office/officeart/2005/8/layout/hProcess4"/>
    <dgm:cxn modelId="{3C62853F-B1BC-4F10-A955-0169A333709E}" srcId="{DAA0B4B6-7EA3-4550-9591-232E8C959086}" destId="{B198BCF3-5363-41FB-8D4D-662797A4F62F}" srcOrd="4" destOrd="0" parTransId="{F0F748D3-21B4-423D-ADE6-AEB830FF07E6}" sibTransId="{E59CC5A5-906F-482C-A754-C57A8A62C510}"/>
    <dgm:cxn modelId="{7D422261-D998-460C-9529-39B5BE38505B}" type="presOf" srcId="{C17F6974-EE58-466F-A500-040D9A2043F7}" destId="{9B8DDD92-1B8A-43AA-8723-CCBFF4522CCB}" srcOrd="1" destOrd="5"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10D35E49-3B96-4875-9E9F-91A867BC4F58}" type="presOf" srcId="{329A3550-1E90-43E9-88DB-6E48BDA44461}" destId="{CBDE17F3-FB1F-4CB1-AE70-1DD91E69DC64}" srcOrd="0" destOrd="1"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5C7AC553-B4D1-4100-9DDB-04DD2843AC26}" type="presOf" srcId="{F621DE3C-B8A9-4579-A961-71A167E0063D}" destId="{9B8DDD92-1B8A-43AA-8723-CCBFF4522CCB}" srcOrd="1" destOrd="1" presId="urn:microsoft.com/office/officeart/2005/8/layout/hProcess4"/>
    <dgm:cxn modelId="{BB4EFA74-A9D0-4B71-AC7C-AA04B375647D}" type="presOf" srcId="{5BE87B10-B88A-4D45-8D30-1BF39B09F991}" destId="{1AF572BC-D218-471D-858C-EAF3F855AABB}" srcOrd="0" destOrd="0" presId="urn:microsoft.com/office/officeart/2005/8/layout/hProcess4"/>
    <dgm:cxn modelId="{8B38667A-9A67-425F-9D27-80FE81114943}" type="presOf" srcId="{91379A22-FB32-4B1F-A887-2C9A340D8B79}" destId="{CBDE17F3-FB1F-4CB1-AE70-1DD91E69DC64}" srcOrd="0" destOrd="2"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3E43EF7E-07CC-4266-9237-815141CFC435}" srcId="{DAA0B4B6-7EA3-4550-9591-232E8C959086}" destId="{2DB4E574-A3AD-4418-B475-04DBAD00B36A}" srcOrd="2" destOrd="0" parTransId="{133307A7-D904-41D3-AE87-7FB96A318B92}" sibTransId="{39BFD12D-0B96-4378-B2EC-2EF8441BDE34}"/>
    <dgm:cxn modelId="{6B61F988-B8A5-4032-9820-923D7A683B8F}" type="presOf" srcId="{F621DE3C-B8A9-4579-A961-71A167E0063D}" destId="{93BA91EA-EC3F-4CAD-BD40-F181EC573CC4}" srcOrd="0" destOrd="1" presId="urn:microsoft.com/office/officeart/2005/8/layout/hProcess4"/>
    <dgm:cxn modelId="{8841188F-D681-415E-B0EA-130C6D195FC5}" type="presOf" srcId="{2DB4E574-A3AD-4418-B475-04DBAD00B36A}" destId="{9B8DDD92-1B8A-43AA-8723-CCBFF4522CCB}" srcOrd="1" destOrd="2" presId="urn:microsoft.com/office/officeart/2005/8/layout/hProcess4"/>
    <dgm:cxn modelId="{FAC71A90-B048-4B93-896D-49EE30A588F4}" type="presOf" srcId="{329A3550-1E90-43E9-88DB-6E48BDA44461}" destId="{C3628F0C-729B-4348-829F-D9813CFCDFCA}" srcOrd="1" destOrd="1" presId="urn:microsoft.com/office/officeart/2005/8/layout/hProcess4"/>
    <dgm:cxn modelId="{17351C95-2696-4B8F-AE55-549FCB6C9AF6}" type="presOf" srcId="{B198BCF3-5363-41FB-8D4D-662797A4F62F}" destId="{93BA91EA-EC3F-4CAD-BD40-F181EC573CC4}" srcOrd="0" destOrd="4" presId="urn:microsoft.com/office/officeart/2005/8/layout/hProcess4"/>
    <dgm:cxn modelId="{00536597-C31D-4750-A282-A873A75F76EC}" type="presOf" srcId="{91379A22-FB32-4B1F-A887-2C9A340D8B79}" destId="{C3628F0C-729B-4348-829F-D9813CFCDFCA}" srcOrd="1" destOrd="2" presId="urn:microsoft.com/office/officeart/2005/8/layout/hProcess4"/>
    <dgm:cxn modelId="{E87FAB97-C67B-4E46-AE39-7197202922B2}" type="presOf" srcId="{2DB4E574-A3AD-4418-B475-04DBAD00B36A}" destId="{93BA91EA-EC3F-4CAD-BD40-F181EC573CC4}" srcOrd="0" destOrd="2" presId="urn:microsoft.com/office/officeart/2005/8/layout/hProcess4"/>
    <dgm:cxn modelId="{3FD32498-236C-48EF-BF8C-C1B56623F3E1}" srcId="{E9CFCF32-23E7-4520-B83A-FE9D7002A9CC}" destId="{D971BEFA-E8FE-405F-9B8D-386EC5FC582E}" srcOrd="1" destOrd="0" parTransId="{5813A0CE-1CD7-4E00-BF5B-AED8070E7475}" sibTransId="{968D5CD8-1731-4006-AE42-CE956E021EB5}"/>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4"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8A64ABB7-CB29-4811-BCFF-16CFC6DBCFA4}" type="presOf" srcId="{4E71C2A6-6A6F-469E-9DC0-B306189EEC50}" destId="{93BA91EA-EC3F-4CAD-BD40-F181EC573CC4}" srcOrd="0" destOrd="0" presId="urn:microsoft.com/office/officeart/2005/8/layout/hProcess4"/>
    <dgm:cxn modelId="{921E00BF-00F9-477E-BF75-F7E08F50F546}" srcId="{DAA0B4B6-7EA3-4550-9591-232E8C959086}" destId="{4E71C2A6-6A6F-469E-9DC0-B306189EEC50}" srcOrd="0" destOrd="0" parTransId="{3992FF69-4872-4D68-8C7A-3C527722D2A2}" sibTransId="{1F3E4DBE-E336-48B6-B207-5B3F473B0806}"/>
    <dgm:cxn modelId="{BAEE65C8-9D4C-40E4-A63F-4B9C8949C2E0}" type="presOf" srcId="{DAA0B4B6-7EA3-4550-9591-232E8C959086}" destId="{C3A6BCD9-EFFA-4E3D-9793-08A989C20D83}" srcOrd="0" destOrd="0"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3" presId="urn:microsoft.com/office/officeart/2005/8/layout/hProcess4"/>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3" destOrd="0" parTransId="{1AD60618-2EB7-470E-89D1-66BADD31D61E}" sibTransId="{D48E0D5D-8479-44E9-8336-85BA90B85C01}"/>
    <dgm:cxn modelId="{332D32E9-3D2E-42BF-9498-9F4878BCEBE1}" srcId="{07721E57-3B7C-437C-B16D-28C96944693D}" destId="{3E1A5947-0352-4B11-83E4-B8462F3BD976}" srcOrd="0" destOrd="0" parTransId="{F6AED377-6F45-45EF-ADC3-F00BF564477A}" sibTransId="{78283CE1-C8BB-4EF5-9026-0B63FA4FAE9C}"/>
    <dgm:cxn modelId="{BD1421F1-3CB0-4CDA-94DC-27660337B32F}" type="presOf" srcId="{D971BEFA-E8FE-405F-9B8D-386EC5FC582E}" destId="{0F498C69-F24B-4796-B22D-45BCE3075DFD}" srcOrd="1" destOrd="1" presId="urn:microsoft.com/office/officeart/2005/8/layout/hProcess4"/>
    <dgm:cxn modelId="{7F6F7AF6-DAE6-4544-B8C0-C755808F5714}" type="presOf" srcId="{D971BEFA-E8FE-405F-9B8D-386EC5FC582E}" destId="{1AF572BC-D218-471D-858C-EAF3F855AABB}" srcOrd="0" destOrd="1"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811" y="1911670"/>
          <a:ext cx="3097021" cy="2554395"/>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Choix des </a:t>
          </a:r>
          <a:r>
            <a:rPr lang="fr-FR" sz="2000" kern="1200" dirty="0" err="1"/>
            <a:t>tickers</a:t>
          </a:r>
          <a:endParaRPr lang="fr-FR" sz="2000" kern="1200" dirty="0"/>
        </a:p>
        <a:p>
          <a:pPr marL="228600" lvl="1" indent="-228600" algn="l" defTabSz="889000">
            <a:lnSpc>
              <a:spcPct val="90000"/>
            </a:lnSpc>
            <a:spcBef>
              <a:spcPct val="0"/>
            </a:spcBef>
            <a:spcAft>
              <a:spcPct val="15000"/>
            </a:spcAft>
            <a:buChar char="•"/>
          </a:pPr>
          <a:endParaRPr lang="fr-FR" sz="2000" kern="1200" dirty="0" err="1"/>
        </a:p>
        <a:p>
          <a:pPr marL="228600" lvl="1" indent="-228600" algn="l" defTabSz="889000">
            <a:lnSpc>
              <a:spcPct val="90000"/>
            </a:lnSpc>
            <a:spcBef>
              <a:spcPct val="0"/>
            </a:spcBef>
            <a:spcAft>
              <a:spcPct val="15000"/>
            </a:spcAft>
            <a:buChar char="•"/>
          </a:pPr>
          <a:r>
            <a:rPr lang="fr-FR" sz="2000" kern="1200" dirty="0" err="1"/>
            <a:t>Importation des données</a:t>
          </a:r>
        </a:p>
        <a:p>
          <a:pPr marL="228600" lvl="1" indent="-228600" algn="l" defTabSz="889000">
            <a:lnSpc>
              <a:spcPct val="90000"/>
            </a:lnSpc>
            <a:spcBef>
              <a:spcPct val="0"/>
            </a:spcBef>
            <a:spcAft>
              <a:spcPct val="15000"/>
            </a:spcAft>
            <a:buChar char="•"/>
          </a:pPr>
          <a:endParaRPr lang="fr-FR" sz="2000" kern="1200" dirty="0" err="1"/>
        </a:p>
        <a:p>
          <a:pPr marL="228600" lvl="1" indent="-228600" algn="l" defTabSz="889000">
            <a:lnSpc>
              <a:spcPct val="90000"/>
            </a:lnSpc>
            <a:spcBef>
              <a:spcPct val="0"/>
            </a:spcBef>
            <a:spcAft>
              <a:spcPct val="15000"/>
            </a:spcAft>
            <a:buChar char="•"/>
          </a:pPr>
          <a:r>
            <a:rPr lang="fr-FR" sz="2000" kern="1200" dirty="0" err="1"/>
            <a:t>Plage temporelle</a:t>
          </a:r>
        </a:p>
        <a:p>
          <a:pPr marL="228600" lvl="1" indent="-228600" algn="l" defTabSz="889000">
            <a:lnSpc>
              <a:spcPct val="90000"/>
            </a:lnSpc>
            <a:spcBef>
              <a:spcPct val="0"/>
            </a:spcBef>
            <a:spcAft>
              <a:spcPct val="15000"/>
            </a:spcAft>
            <a:buChar char="•"/>
          </a:pPr>
          <a:endParaRPr lang="fr-FR" sz="2000" kern="1200" dirty="0" err="1"/>
        </a:p>
      </dsp:txBody>
      <dsp:txXfrm>
        <a:off x="59595" y="1970454"/>
        <a:ext cx="2979453" cy="1889456"/>
      </dsp:txXfrm>
    </dsp:sp>
    <dsp:sp modelId="{AA1AEF19-6FE1-44EE-9F5D-9C43FB506FE4}">
      <dsp:nvSpPr>
        <dsp:cNvPr id="0" name=""/>
        <dsp:cNvSpPr/>
      </dsp:nvSpPr>
      <dsp:spPr>
        <a:xfrm>
          <a:off x="1693134" y="2650857"/>
          <a:ext cx="3349155" cy="3349155"/>
        </a:xfrm>
        <a:prstGeom prst="leftCircularArrow">
          <a:avLst>
            <a:gd name="adj1" fmla="val 2881"/>
            <a:gd name="adj2" fmla="val 352325"/>
            <a:gd name="adj3" fmla="val 1911700"/>
            <a:gd name="adj4" fmla="val 8808353"/>
            <a:gd name="adj5" fmla="val 3362"/>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77421" y="4090252"/>
          <a:ext cx="2752908" cy="1094740"/>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8110" tIns="78740" rIns="118110" bIns="78740" numCol="1" spcCol="1270" anchor="ctr" anchorCtr="0">
          <a:noAutofit/>
        </a:bodyPr>
        <a:lstStyle/>
        <a:p>
          <a:pPr marL="0" lvl="0" indent="0" algn="ctr" defTabSz="2755900">
            <a:lnSpc>
              <a:spcPct val="90000"/>
            </a:lnSpc>
            <a:spcBef>
              <a:spcPct val="0"/>
            </a:spcBef>
            <a:spcAft>
              <a:spcPct val="35000"/>
            </a:spcAft>
            <a:buNone/>
          </a:pPr>
          <a:endParaRPr lang="fr-FR" sz="6200" kern="1200" dirty="0"/>
        </a:p>
      </dsp:txBody>
      <dsp:txXfrm>
        <a:off x="709485" y="4122316"/>
        <a:ext cx="2688780" cy="1030612"/>
      </dsp:txXfrm>
    </dsp:sp>
    <dsp:sp modelId="{1AF572BC-D218-471D-858C-EAF3F855AABB}">
      <dsp:nvSpPr>
        <dsp:cNvPr id="0" name=""/>
        <dsp:cNvSpPr/>
      </dsp:nvSpPr>
      <dsp:spPr>
        <a:xfrm>
          <a:off x="3901484" y="1911670"/>
          <a:ext cx="3097021" cy="2554395"/>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err="1"/>
            <a:t>Dataframe</a:t>
          </a:r>
          <a:endParaRPr lang="fr-FR" sz="2000" kern="1200" dirty="0"/>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Ajout colonne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Exportation en JSON</a:t>
          </a:r>
        </a:p>
      </dsp:txBody>
      <dsp:txXfrm>
        <a:off x="3960268" y="2517824"/>
        <a:ext cx="2979453" cy="1889456"/>
      </dsp:txXfrm>
    </dsp:sp>
    <dsp:sp modelId="{8EC4FABA-2DD0-48AC-8FCF-B51EEE62443E}">
      <dsp:nvSpPr>
        <dsp:cNvPr id="0" name=""/>
        <dsp:cNvSpPr/>
      </dsp:nvSpPr>
      <dsp:spPr>
        <a:xfrm>
          <a:off x="5676322" y="271422"/>
          <a:ext cx="3766760" cy="3766760"/>
        </a:xfrm>
        <a:prstGeom prst="circularArrow">
          <a:avLst>
            <a:gd name="adj1" fmla="val 2562"/>
            <a:gd name="adj2" fmla="val 310939"/>
            <a:gd name="adj3" fmla="val 19321111"/>
            <a:gd name="adj4" fmla="val 12383071"/>
            <a:gd name="adj5" fmla="val 298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589711" y="1364299"/>
          <a:ext cx="2752908" cy="1094740"/>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621775" y="1396363"/>
        <a:ext cx="2688780" cy="1030612"/>
      </dsp:txXfrm>
    </dsp:sp>
    <dsp:sp modelId="{93BA91EA-EC3F-4CAD-BD40-F181EC573CC4}">
      <dsp:nvSpPr>
        <dsp:cNvPr id="0" name=""/>
        <dsp:cNvSpPr/>
      </dsp:nvSpPr>
      <dsp:spPr>
        <a:xfrm>
          <a:off x="7833343" y="1738584"/>
          <a:ext cx="3097021" cy="255439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Importation du JSON</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Configuration en externe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Réinitialisation possible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7892127" y="1797368"/>
        <a:ext cx="2979453" cy="1889456"/>
      </dsp:txXfrm>
    </dsp:sp>
    <dsp:sp modelId="{C3A6BCD9-EFFA-4E3D-9793-08A989C20D83}">
      <dsp:nvSpPr>
        <dsp:cNvPr id="0" name=""/>
        <dsp:cNvSpPr/>
      </dsp:nvSpPr>
      <dsp:spPr>
        <a:xfrm>
          <a:off x="8392214" y="4087482"/>
          <a:ext cx="2752908" cy="1094740"/>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8110" tIns="78740" rIns="118110" bIns="78740" numCol="1" spcCol="1270" anchor="ctr" anchorCtr="0">
          <a:noAutofit/>
        </a:bodyPr>
        <a:lstStyle/>
        <a:p>
          <a:pPr marL="0" lvl="0" indent="0" algn="ctr" defTabSz="2755900">
            <a:lnSpc>
              <a:spcPct val="90000"/>
            </a:lnSpc>
            <a:spcBef>
              <a:spcPct val="0"/>
            </a:spcBef>
            <a:spcAft>
              <a:spcPct val="35000"/>
            </a:spcAft>
            <a:buNone/>
          </a:pPr>
          <a:endParaRPr lang="fr-FR" sz="6200" kern="1200" dirty="0"/>
        </a:p>
      </dsp:txBody>
      <dsp:txXfrm>
        <a:off x="8424278" y="4119546"/>
        <a:ext cx="2688780" cy="10306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1005" y="1958973"/>
          <a:ext cx="2982317" cy="2459788"/>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Utilisation du </a:t>
          </a:r>
          <a:r>
            <a:rPr lang="fr-FR" sz="2000" kern="1200" dirty="0" err="1"/>
            <a:t>websocket</a:t>
          </a:r>
          <a:r>
            <a:rPr lang="fr-FR" sz="2000" kern="1200" dirty="0"/>
            <a:t> de l’API</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Gestion des threads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Sélection du </a:t>
          </a:r>
          <a:r>
            <a:rPr lang="fr-FR" sz="2000" kern="1200" dirty="0" err="1"/>
            <a:t>ticker</a:t>
          </a:r>
          <a:endParaRPr lang="fr-FR" sz="2000" kern="1200" dirty="0"/>
        </a:p>
      </dsp:txBody>
      <dsp:txXfrm>
        <a:off x="57612" y="2015580"/>
        <a:ext cx="2869103" cy="1819476"/>
      </dsp:txXfrm>
    </dsp:sp>
    <dsp:sp modelId="{AA1AEF19-6FE1-44EE-9F5D-9C43FB506FE4}">
      <dsp:nvSpPr>
        <dsp:cNvPr id="0" name=""/>
        <dsp:cNvSpPr/>
      </dsp:nvSpPr>
      <dsp:spPr>
        <a:xfrm>
          <a:off x="1602994" y="2350181"/>
          <a:ext cx="3654106" cy="3654106"/>
        </a:xfrm>
        <a:prstGeom prst="leftCircularArrow">
          <a:avLst>
            <a:gd name="adj1" fmla="val 2543"/>
            <a:gd name="adj2" fmla="val 308518"/>
            <a:gd name="adj3" fmla="val 1894776"/>
            <a:gd name="adj4" fmla="val 8835237"/>
            <a:gd name="adj5" fmla="val 2967"/>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52556" y="4056867"/>
          <a:ext cx="2650948" cy="1054194"/>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683432" y="4087743"/>
        <a:ext cx="2589196" cy="992442"/>
      </dsp:txXfrm>
    </dsp:sp>
    <dsp:sp modelId="{1AF572BC-D218-471D-858C-EAF3F855AABB}">
      <dsp:nvSpPr>
        <dsp:cNvPr id="0" name=""/>
        <dsp:cNvSpPr/>
      </dsp:nvSpPr>
      <dsp:spPr>
        <a:xfrm>
          <a:off x="3757208" y="1958973"/>
          <a:ext cx="3729686" cy="2459788"/>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Gestion des Callbacks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Intervalle de récupération modulable</a:t>
          </a:r>
        </a:p>
      </dsp:txBody>
      <dsp:txXfrm>
        <a:off x="3813815" y="2542678"/>
        <a:ext cx="3616472" cy="1819476"/>
      </dsp:txXfrm>
    </dsp:sp>
    <dsp:sp modelId="{8EC4FABA-2DD0-48AC-8FCF-B51EEE62443E}">
      <dsp:nvSpPr>
        <dsp:cNvPr id="0" name=""/>
        <dsp:cNvSpPr/>
      </dsp:nvSpPr>
      <dsp:spPr>
        <a:xfrm>
          <a:off x="5837121" y="366647"/>
          <a:ext cx="3675904" cy="3675904"/>
        </a:xfrm>
        <a:prstGeom prst="circularArrow">
          <a:avLst>
            <a:gd name="adj1" fmla="val 2528"/>
            <a:gd name="adj2" fmla="val 306582"/>
            <a:gd name="adj3" fmla="val 19326989"/>
            <a:gd name="adj4" fmla="val 12384592"/>
            <a:gd name="adj5" fmla="val 294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793630" y="1431876"/>
          <a:ext cx="2650948" cy="1054194"/>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824506" y="1462752"/>
        <a:ext cx="2589196" cy="992442"/>
      </dsp:txXfrm>
    </dsp:sp>
    <dsp:sp modelId="{93BA91EA-EC3F-4CAD-BD40-F181EC573CC4}">
      <dsp:nvSpPr>
        <dsp:cNvPr id="0" name=""/>
        <dsp:cNvSpPr/>
      </dsp:nvSpPr>
      <dsp:spPr>
        <a:xfrm>
          <a:off x="7959444" y="1648732"/>
          <a:ext cx="2982317" cy="274898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Insertion des nouvelles données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Label « </a:t>
          </a:r>
          <a:r>
            <a:rPr lang="fr-FR" sz="2000" kern="1200" dirty="0" err="1"/>
            <a:t>stream</a:t>
          </a:r>
          <a:r>
            <a:rPr lang="fr-FR" sz="2000" kern="1200" dirty="0"/>
            <a:t> data » </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Création dynamique des tables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8022706" y="1711994"/>
        <a:ext cx="2855793" cy="2033393"/>
      </dsp:txXfrm>
    </dsp:sp>
    <dsp:sp modelId="{C3A6BCD9-EFFA-4E3D-9793-08A989C20D83}">
      <dsp:nvSpPr>
        <dsp:cNvPr id="0" name=""/>
        <dsp:cNvSpPr/>
      </dsp:nvSpPr>
      <dsp:spPr>
        <a:xfrm>
          <a:off x="8469171" y="4322187"/>
          <a:ext cx="2650948" cy="1054194"/>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8500047" y="4353063"/>
        <a:ext cx="2589196" cy="9924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1005" y="1958973"/>
          <a:ext cx="2982317" cy="2459788"/>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err="1"/>
            <a:t>Scrap</a:t>
          </a:r>
          <a:r>
            <a:rPr lang="fr-FR" sz="2000" kern="1200" dirty="0"/>
            <a:t> de la page Wikipédia sur les Cryptomonnaies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Analyse de sentiment</a:t>
          </a:r>
        </a:p>
      </dsp:txBody>
      <dsp:txXfrm>
        <a:off x="57612" y="2015580"/>
        <a:ext cx="2869103" cy="1819476"/>
      </dsp:txXfrm>
    </dsp:sp>
    <dsp:sp modelId="{AA1AEF19-6FE1-44EE-9F5D-9C43FB506FE4}">
      <dsp:nvSpPr>
        <dsp:cNvPr id="0" name=""/>
        <dsp:cNvSpPr/>
      </dsp:nvSpPr>
      <dsp:spPr>
        <a:xfrm>
          <a:off x="1602994" y="2350181"/>
          <a:ext cx="3654106" cy="3654106"/>
        </a:xfrm>
        <a:prstGeom prst="leftCircularArrow">
          <a:avLst>
            <a:gd name="adj1" fmla="val 2543"/>
            <a:gd name="adj2" fmla="val 308518"/>
            <a:gd name="adj3" fmla="val 1894776"/>
            <a:gd name="adj4" fmla="val 8835237"/>
            <a:gd name="adj5" fmla="val 2967"/>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52556" y="4056867"/>
          <a:ext cx="2650948" cy="1054194"/>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683432" y="4087743"/>
        <a:ext cx="2589196" cy="992442"/>
      </dsp:txXfrm>
    </dsp:sp>
    <dsp:sp modelId="{1AF572BC-D218-471D-858C-EAF3F855AABB}">
      <dsp:nvSpPr>
        <dsp:cNvPr id="0" name=""/>
        <dsp:cNvSpPr/>
      </dsp:nvSpPr>
      <dsp:spPr>
        <a:xfrm>
          <a:off x="3757208" y="1958973"/>
          <a:ext cx="3729686" cy="2459788"/>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Organisation par timestamp</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Gestion du client </a:t>
          </a:r>
          <a:r>
            <a:rPr lang="fr-FR" sz="2000" kern="1200" dirty="0" err="1"/>
            <a:t>mongoDB</a:t>
          </a:r>
          <a:endParaRPr lang="fr-FR" sz="2000" kern="1200" dirty="0"/>
        </a:p>
      </dsp:txBody>
      <dsp:txXfrm>
        <a:off x="3813815" y="2542678"/>
        <a:ext cx="3616472" cy="1819476"/>
      </dsp:txXfrm>
    </dsp:sp>
    <dsp:sp modelId="{8EC4FABA-2DD0-48AC-8FCF-B51EEE62443E}">
      <dsp:nvSpPr>
        <dsp:cNvPr id="0" name=""/>
        <dsp:cNvSpPr/>
      </dsp:nvSpPr>
      <dsp:spPr>
        <a:xfrm>
          <a:off x="5837121" y="366647"/>
          <a:ext cx="3675904" cy="3675904"/>
        </a:xfrm>
        <a:prstGeom prst="circularArrow">
          <a:avLst>
            <a:gd name="adj1" fmla="val 2528"/>
            <a:gd name="adj2" fmla="val 306582"/>
            <a:gd name="adj3" fmla="val 19326989"/>
            <a:gd name="adj4" fmla="val 12384592"/>
            <a:gd name="adj5" fmla="val 294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793630" y="1431876"/>
          <a:ext cx="2650948" cy="1054194"/>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824506" y="1462752"/>
        <a:ext cx="2589196" cy="992442"/>
      </dsp:txXfrm>
    </dsp:sp>
    <dsp:sp modelId="{93BA91EA-EC3F-4CAD-BD40-F181EC573CC4}">
      <dsp:nvSpPr>
        <dsp:cNvPr id="0" name=""/>
        <dsp:cNvSpPr/>
      </dsp:nvSpPr>
      <dsp:spPr>
        <a:xfrm>
          <a:off x="7959444" y="1648732"/>
          <a:ext cx="2982317" cy="274898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Insertion des nouvelles données </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Alimentation dynamique de la BDD</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8022706" y="1711994"/>
        <a:ext cx="2855793" cy="2033393"/>
      </dsp:txXfrm>
    </dsp:sp>
    <dsp:sp modelId="{C3A6BCD9-EFFA-4E3D-9793-08A989C20D83}">
      <dsp:nvSpPr>
        <dsp:cNvPr id="0" name=""/>
        <dsp:cNvSpPr/>
      </dsp:nvSpPr>
      <dsp:spPr>
        <a:xfrm>
          <a:off x="8469171" y="4322187"/>
          <a:ext cx="2650948" cy="1054194"/>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8500047" y="4353063"/>
        <a:ext cx="2589196" cy="9924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0"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fr-FR" sz="1800" b="0" strike="noStrike" spc="-1">
                <a:solidFill>
                  <a:srgbClr val="000000"/>
                </a:solidFill>
                <a:latin typeface="Avenir Next LT Pro"/>
              </a:rPr>
              <a:t>Click to move the slide</a:t>
            </a:r>
          </a:p>
        </p:txBody>
      </p:sp>
      <p:sp>
        <p:nvSpPr>
          <p:cNvPr id="141"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42"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43" name="PlaceHolder 4"/>
          <p:cNvSpPr>
            <a:spLocks noGrp="1"/>
          </p:cNvSpPr>
          <p:nvPr>
            <p:ph type="dt" idx="10"/>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144" name="PlaceHolder 5"/>
          <p:cNvSpPr>
            <a:spLocks noGrp="1"/>
          </p:cNvSpPr>
          <p:nvPr>
            <p:ph type="ftr" idx="11"/>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145" name="PlaceHolder 6"/>
          <p:cNvSpPr>
            <a:spLocks noGrp="1"/>
          </p:cNvSpPr>
          <p:nvPr>
            <p:ph type="sldNum" idx="12"/>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2A234A7A-F32F-458E-805E-9D1F16EFFE04}" type="slidenum">
              <a:rPr lang="en-US" sz="1400" b="0" strike="noStrike" spc="-1">
                <a:latin typeface="Times New Roman"/>
              </a:rPr>
              <a:t>‹N°›</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noRot="1" noChangeAspect="1"/>
          </p:cNvSpPr>
          <p:nvPr>
            <p:ph type="sldImg"/>
          </p:nvPr>
        </p:nvSpPr>
        <p:spPr>
          <a:xfrm>
            <a:off x="685800" y="1143000"/>
            <a:ext cx="5486400" cy="3086100"/>
          </a:xfrm>
          <a:prstGeom prst="rect">
            <a:avLst/>
          </a:prstGeom>
          <a:ln w="0">
            <a:noFill/>
          </a:ln>
        </p:spPr>
      </p:sp>
      <p:sp>
        <p:nvSpPr>
          <p:cNvPr id="17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176"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lang="fr-FR" sz="1200" b="0" strike="noStrike" spc="-1">
                <a:solidFill>
                  <a:srgbClr val="000000"/>
                </a:solidFill>
                <a:latin typeface="+mn-lt"/>
                <a:ea typeface="+mn-ea"/>
              </a:defRPr>
            </a:lvl1pPr>
          </a:lstStyle>
          <a:p>
            <a:pPr algn="r">
              <a:lnSpc>
                <a:spcPct val="100000"/>
              </a:lnSpc>
              <a:buNone/>
            </a:pPr>
            <a:fld id="{C100D630-D972-4F3F-9438-335C4D8CFCE0}" type="slidenum">
              <a:rPr lang="fr-FR" sz="1200" b="0" strike="noStrike" spc="-1">
                <a:solidFill>
                  <a:srgbClr val="000000"/>
                </a:solidFill>
                <a:latin typeface="+mn-lt"/>
                <a:ea typeface="+mn-ea"/>
              </a:rPr>
              <a:t>1</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17</a:t>
            </a:fld>
            <a:endParaRPr lang="en-US" sz="1400" b="0" strike="noStrike" spc="-1">
              <a:latin typeface="Times New Roman"/>
            </a:endParaRPr>
          </a:p>
        </p:txBody>
      </p:sp>
    </p:spTree>
    <p:extLst>
      <p:ext uri="{BB962C8B-B14F-4D97-AF65-F5344CB8AC3E}">
        <p14:creationId xmlns:p14="http://schemas.microsoft.com/office/powerpoint/2010/main" val="4171930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Inconvénients: </a:t>
            </a:r>
          </a:p>
          <a:p>
            <a:r>
              <a:rPr lang="fr-FR" dirty="0"/>
              <a:t>scrap : plus complexe, chgt de structure des sites web, nécessite plusieurs scripts (1 par site?)</a:t>
            </a:r>
          </a:p>
          <a:p>
            <a:r>
              <a:rPr lang="fr-FR" dirty="0"/>
              <a:t>Blockchain: une par monnaies donc multiplication des scripts aussi</a:t>
            </a:r>
          </a:p>
          <a:p>
            <a:r>
              <a:rPr lang="fr-FR" dirty="0"/>
              <a:t>BDD: solution clé en main mais pas de contrôle sur le format et les données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Réseau ou forum : plus utiles pour récolter un sentiment que des données brutes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Avantages Binance: langages supporté : </a:t>
            </a:r>
            <a:r>
              <a:rPr lang="fr-FR" b="0" i="0" dirty="0">
                <a:solidFill>
                  <a:srgbClr val="D1D5DB"/>
                </a:solidFill>
                <a:effectLst/>
                <a:latin typeface="Söhne"/>
              </a:rPr>
              <a:t>Python, JavaScript, Java, C# et autres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Doc: exemples de code et des guides pour intégrer l'API dans les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Volume: gros volumes = bcp de datas</a:t>
            </a:r>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4761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Librairie </a:t>
            </a:r>
            <a:r>
              <a:rPr lang="fr-FR" dirty="0" err="1"/>
              <a:t>binance</a:t>
            </a:r>
            <a:r>
              <a:rPr lang="fr-FR" dirty="0"/>
              <a:t>: initialisation du client, récupération des différents </a:t>
            </a:r>
            <a:r>
              <a:rPr lang="fr-FR" dirty="0" err="1"/>
              <a:t>tickers</a:t>
            </a:r>
            <a:r>
              <a:rPr lang="fr-FR" dirty="0"/>
              <a:t>, détermination du type de donnée, de la durée </a:t>
            </a:r>
            <a:r>
              <a:rPr lang="fr-FR" dirty="0" err="1"/>
              <a:t>etc</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656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altLang="fr-FR" b="1" dirty="0"/>
              <a:t>Mentionnez que cette classe permet de gérer les </a:t>
            </a:r>
            <a:r>
              <a:rPr lang="fr-FR" altLang="fr-FR" b="1" dirty="0" err="1"/>
              <a:t>websockets</a:t>
            </a:r>
            <a:r>
              <a:rPr lang="fr-FR" altLang="fr-FR" b="1" dirty="0"/>
              <a:t> dans différents threads, ce qui rend le processus plus efficace et réactif.</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01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826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13</a:t>
            </a:fld>
            <a:endParaRPr lang="en-US" sz="1400" b="0" strike="noStrike" spc="-1">
              <a:latin typeface="Times New Roman"/>
            </a:endParaRPr>
          </a:p>
        </p:txBody>
      </p:sp>
    </p:spTree>
    <p:extLst>
      <p:ext uri="{BB962C8B-B14F-4D97-AF65-F5344CB8AC3E}">
        <p14:creationId xmlns:p14="http://schemas.microsoft.com/office/powerpoint/2010/main" val="580138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14</a:t>
            </a:fld>
            <a:endParaRPr lang="en-US" sz="1400" b="0" strike="noStrike" spc="-1">
              <a:latin typeface="Times New Roman"/>
            </a:endParaRPr>
          </a:p>
        </p:txBody>
      </p:sp>
    </p:spTree>
    <p:extLst>
      <p:ext uri="{BB962C8B-B14F-4D97-AF65-F5344CB8AC3E}">
        <p14:creationId xmlns:p14="http://schemas.microsoft.com/office/powerpoint/2010/main" val="3542983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15</a:t>
            </a:fld>
            <a:endParaRPr lang="en-US" sz="1400" b="0" strike="noStrike" spc="-1">
              <a:latin typeface="Times New Roman"/>
            </a:endParaRPr>
          </a:p>
        </p:txBody>
      </p:sp>
    </p:spTree>
    <p:extLst>
      <p:ext uri="{BB962C8B-B14F-4D97-AF65-F5344CB8AC3E}">
        <p14:creationId xmlns:p14="http://schemas.microsoft.com/office/powerpoint/2010/main" val="3494783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16</a:t>
            </a:fld>
            <a:endParaRPr lang="en-US" sz="1400" b="0" strike="noStrike" spc="-1">
              <a:latin typeface="Times New Roman"/>
            </a:endParaRPr>
          </a:p>
        </p:txBody>
      </p:sp>
    </p:spTree>
    <p:extLst>
      <p:ext uri="{BB962C8B-B14F-4D97-AF65-F5344CB8AC3E}">
        <p14:creationId xmlns:p14="http://schemas.microsoft.com/office/powerpoint/2010/main" val="365836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26A6DE65-46BF-49B0-BEB4-60489BD8CC20}" type="slidenum">
              <a:t>‹N°›</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8"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9"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723232F5-6350-4FB7-93B0-905F08BC6B61}"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41"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2"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3"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4"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CCBFB8AD-09D1-4EE1-95EB-1E836151A0F6}" type="slidenum">
              <a:t>‹N°›</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46"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7"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8"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9"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0"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1"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1D0E1C8A-F64E-4002-8200-FCCA5800587F}" type="slidenum">
              <a:t>‹N°›</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71D67D97-1514-40B5-A587-A16A3A7CB8E4}" type="slidenum">
              <a:t>‹N°›</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1"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2EA22226-1F9A-4E61-8DB5-7241DC97AE64}"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3"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B8D0CEA5-FAAA-4A4A-B018-5390EE0E885B}"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5"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6"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2FCF00A4-3A65-4330-B213-5632D2D5FFDC}"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6AEF4B77-1FD1-4799-B037-6643B1E06F9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4E989F77-C9FF-4864-8D2D-601D8361B79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0"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1"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2"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BDF94ED9-DA1F-40AA-A539-CB7819BD726E}"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7"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C92DD906-0E84-4458-AF44-EBCA7668879D}"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4"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5"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6"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E6120D0-5B21-4EEE-80AC-BDE77D1987BB}"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8"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9"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0"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F74CD1A7-40C1-4E2F-B59D-B350CACF7567}"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82"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3"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8F789F10-FE58-4428-A942-34A70B6463B0}"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85"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6"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7"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8"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2EE7B3A5-9244-4719-B57C-2908C045B0E5}" type="slidenum">
              <a:t>‹N°›</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90"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1"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2"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3"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4"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5"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2166DA76-FA0C-428C-8F24-7E17B08F61B0}" type="slidenum">
              <a:t>‹N°›</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D3EF3BA9-3A24-4E16-95DC-3C29E6A33FFB}" type="slidenum">
              <a:t>‹N°›</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5"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5C0EC1CD-32B6-4139-8BCE-D81AA55ED487}" type="slidenum">
              <a:t>‹N°›</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7"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2F439424-69CA-4D98-A7AF-0F8D0D11A97D}" type="slidenum">
              <a:t>‹N°›</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9"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0"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B830C459-D06E-41EA-AAD3-5253F589A4D1}" type="slidenum">
              <a:t>‹N°›</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87982E25-FADE-4DE7-ACEC-71DBC2EE552A}" type="slidenum">
              <a:t>‹N°›</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9"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DEBD81C2-DDEA-4C70-88C0-CBD512B0E22B}"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02FD08BB-B20E-46DF-9F2D-97DAA71CB3C3}" type="slidenum">
              <a:t>‹N°›</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14"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5"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6"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2CE5A923-829D-4D71-9FB7-BC5162AC91D5}"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18"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9"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0"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4872B542-5CE7-4C35-BB7E-4CB181E3BCEC}"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2"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3"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4"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E0023738-F318-4904-953A-4EE720744166}"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6"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7"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9CDE8A8F-E5BC-4B4B-B820-91A63E8236DA}" type="slidenum">
              <a:t>‹N°›</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9"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0"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1"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2"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BBE62623-AAD6-4569-8438-2A55F4EC8D6B}" type="slidenum">
              <a:t>‹N°›</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34"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5"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6"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7"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8"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9"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65F9BAE3-7A5E-405E-BDE0-9FE732FE7ABA}" type="slidenum">
              <a:t>‹N°›</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e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Connecteur droit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re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20" name="Espace réservé de la date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n-lt"/>
              </a:defRPr>
            </a:lvl1pPr>
          </a:lstStyle>
          <a:p>
            <a:pPr rtl="0"/>
            <a:fld id="{B7F610D7-475A-479D-B6A3-83CC46A64A41}" type="datetime1">
              <a:rPr lang="fr-FR" noProof="0" smtClean="0"/>
              <a:t>10/10/2023</a:t>
            </a:fld>
            <a:endParaRPr lang="fr-FR" noProof="0" dirty="0"/>
          </a:p>
        </p:txBody>
      </p:sp>
      <p:sp>
        <p:nvSpPr>
          <p:cNvPr id="21" name="Espace réservé du pied de page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fr-FR" noProof="0" dirty="0"/>
          </a:p>
        </p:txBody>
      </p:sp>
      <p:sp>
        <p:nvSpPr>
          <p:cNvPr id="22" name="Espace réservé du numéro de diapositive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9185678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AD528031-0E0D-4788-8247-5022B17E025F}" type="datetime1">
              <a:rPr lang="fr-FR" noProof="0" smtClean="0"/>
              <a:t>10/10/2023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9459411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grpSp>
        <p:nvGrpSpPr>
          <p:cNvPr id="16" name="Groupe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Connecteur droit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Espace réservé du texte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sp>
        <p:nvSpPr>
          <p:cNvPr id="4" name="Espace réservé de la date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n-lt"/>
                <a:ea typeface="+mn-ea"/>
                <a:cs typeface="+mn-cs"/>
              </a:defRPr>
            </a:lvl1pPr>
          </a:lstStyle>
          <a:p>
            <a:pPr rtl="0"/>
            <a:fld id="{EE29B734-0A7D-4010-ACAB-EE34BCE3D2A7}" type="datetime1">
              <a:rPr lang="fr-FR" noProof="0" smtClean="0"/>
              <a:t>10/10/2023</a:t>
            </a:fld>
            <a:endParaRPr lang="fr-FR" noProof="0" dirty="0"/>
          </a:p>
        </p:txBody>
      </p:sp>
      <p:sp>
        <p:nvSpPr>
          <p:cNvPr id="5" name="Espace réservé du pied de page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937284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21"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2"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1AF23206-4C60-45A1-9656-903E8294135B}"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p:cNvSpPr>
            <a:spLocks noGrp="1"/>
          </p:cNvSpPr>
          <p:nvPr>
            <p:ph type="dt" sz="half" idx="10"/>
          </p:nvPr>
        </p:nvSpPr>
        <p:spPr/>
        <p:txBody>
          <a:bodyPr rtlCol="0"/>
          <a:lstStyle/>
          <a:p>
            <a:pPr rtl="0"/>
            <a:fld id="{8D6397E1-94C5-4F9F-B858-2B2904BEBC28}" type="datetime1">
              <a:rPr lang="fr-FR" noProof="0" smtClean="0"/>
              <a:t>10/10/2023</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3615436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p:cNvSpPr>
            <a:spLocks noGrp="1"/>
          </p:cNvSpPr>
          <p:nvPr>
            <p:ph type="dt" sz="half" idx="10"/>
          </p:nvPr>
        </p:nvSpPr>
        <p:spPr/>
        <p:txBody>
          <a:bodyPr rtlCol="0"/>
          <a:lstStyle/>
          <a:p>
            <a:pPr rtl="0"/>
            <a:fld id="{C222DF5F-E4BE-4466-A7A0-C61E58FEFC9F}" type="datetime1">
              <a:rPr lang="fr-FR" noProof="0" smtClean="0"/>
              <a:t>10/10/2023</a:t>
            </a:fld>
            <a:endParaRPr lang="fr-FR" noProof="0" dirty="0"/>
          </a:p>
        </p:txBody>
      </p:sp>
      <p:sp>
        <p:nvSpPr>
          <p:cNvPr id="8" name="Espace réservé du pied de page 7"/>
          <p:cNvSpPr>
            <a:spLocks noGrp="1"/>
          </p:cNvSpPr>
          <p:nvPr>
            <p:ph type="ftr" sz="quarter" idx="11"/>
          </p:nvPr>
        </p:nvSpPr>
        <p:spPr/>
        <p:txBody>
          <a:bodyPr rtlCol="0"/>
          <a:lstStyle/>
          <a:p>
            <a:pPr rtl="0"/>
            <a:endParaRPr lang="fr-FR" noProof="0" dirty="0"/>
          </a:p>
        </p:txBody>
      </p:sp>
      <p:sp>
        <p:nvSpPr>
          <p:cNvPr id="9" name="Espace réservé du numéro de diapositive 8"/>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2480212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p:cNvSpPr>
            <a:spLocks noGrp="1"/>
          </p:cNvSpPr>
          <p:nvPr>
            <p:ph type="dt" sz="half" idx="10"/>
          </p:nvPr>
        </p:nvSpPr>
        <p:spPr/>
        <p:txBody>
          <a:bodyPr rtlCol="0"/>
          <a:lstStyle/>
          <a:p>
            <a:pPr rtl="0"/>
            <a:fld id="{8D58B373-175C-4769-A0D9-859F23B39FDB}" type="datetime1">
              <a:rPr lang="fr-FR" noProof="0" smtClean="0"/>
              <a:t>10/10/2023</a:t>
            </a:fld>
            <a:endParaRPr lang="fr-FR" noProof="0"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8624305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A9CAEE99-E858-4436-BAF5-1ACF2EFC4104}" type="datetime1">
              <a:rPr lang="fr-FR" noProof="0" smtClean="0"/>
              <a:t>10/10/2023</a:t>
            </a:fld>
            <a:endParaRPr lang="fr-FR" noProof="0" dirty="0"/>
          </a:p>
        </p:txBody>
      </p:sp>
      <p:sp>
        <p:nvSpPr>
          <p:cNvPr id="3" name="Espace réservé du pied de page 2"/>
          <p:cNvSpPr>
            <a:spLocks noGrp="1"/>
          </p:cNvSpPr>
          <p:nvPr>
            <p:ph type="ftr" sz="quarter" idx="11"/>
          </p:nvPr>
        </p:nvSpPr>
        <p:spPr/>
        <p:txBody>
          <a:bodyPr rtlCol="0"/>
          <a:lstStyle/>
          <a:p>
            <a:pPr rtl="0"/>
            <a:endParaRPr lang="fr-FR" noProof="0" dirty="0"/>
          </a:p>
        </p:txBody>
      </p:sp>
      <p:sp>
        <p:nvSpPr>
          <p:cNvPr id="4" name="Espace réservé du numéro de diapositive 3"/>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5978069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hasCustomPrompt="1"/>
          </p:nvPr>
        </p:nvSpPr>
        <p:spPr>
          <a:xfrm>
            <a:off x="8458200" y="2336800"/>
            <a:ext cx="3161963" cy="3606800"/>
          </a:xfrm>
        </p:spPr>
        <p:txBody>
          <a:bodyPr rtlCol="0">
            <a:normAutofit/>
          </a:bodyPr>
          <a:lstStyle>
            <a:lvl1pPr marL="0" indent="0" rtl="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8" name="Espace réservé de la date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EABDF2FA-915F-493A-9BD8-70C144109E70}" type="datetime1">
              <a:rPr lang="fr-FR" noProof="0" smtClean="0"/>
              <a:t>10/10/2023</a:t>
            </a:fld>
            <a:endParaRPr lang="fr-FR" noProof="0" dirty="0"/>
          </a:p>
        </p:txBody>
      </p:sp>
      <p:sp>
        <p:nvSpPr>
          <p:cNvPr id="9" name="Espace réservé du pied de page 8"/>
          <p:cNvSpPr>
            <a:spLocks noGrp="1"/>
          </p:cNvSpPr>
          <p:nvPr>
            <p:ph type="ftr" sz="quarter" idx="11"/>
          </p:nvPr>
        </p:nvSpPr>
        <p:spPr>
          <a:xfrm>
            <a:off x="685801" y="6035040"/>
            <a:ext cx="4584700" cy="365760"/>
          </a:xfrm>
        </p:spPr>
        <p:txBody>
          <a:bodyPr rtlCol="0"/>
          <a:lstStyle>
            <a:lvl1pPr algn="l">
              <a:defRPr/>
            </a:lvl1pPr>
          </a:lstStyle>
          <a:p>
            <a:pPr rtl="0"/>
            <a:endParaRPr lang="fr-FR" noProof="0" dirty="0"/>
          </a:p>
        </p:txBody>
      </p:sp>
      <p:sp>
        <p:nvSpPr>
          <p:cNvPr id="11" name="Espace réservé du numéro de diapositive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8147647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e l’image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5" name="Espace réservé de la date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9CD434C9-D3F3-4C7B-AC63-3168A5838220}" type="datetime1">
              <a:rPr lang="fr-FR" noProof="0" smtClean="0"/>
              <a:t>10/10/2023</a:t>
            </a:fld>
            <a:endParaRPr lang="fr-FR" noProof="0" dirty="0"/>
          </a:p>
        </p:txBody>
      </p:sp>
      <p:sp>
        <p:nvSpPr>
          <p:cNvPr id="6" name="Espace réservé du pied de page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fr-FR" noProof="0" dirty="0"/>
          </a:p>
        </p:txBody>
      </p:sp>
      <p:sp>
        <p:nvSpPr>
          <p:cNvPr id="7" name="Espace réservé du numéro de diapositive 6"/>
          <p:cNvSpPr>
            <a:spLocks noGrp="1"/>
          </p:cNvSpPr>
          <p:nvPr>
            <p:ph type="sldNum" sz="quarter" idx="12"/>
          </p:nvPr>
        </p:nvSpPr>
        <p:spPr>
          <a:xfrm>
            <a:off x="10396728" y="6035040"/>
            <a:ext cx="1225296" cy="365760"/>
          </a:xfrm>
        </p:spPr>
        <p:txBody>
          <a:bodyPr rtlCol="0"/>
          <a:lstStyle/>
          <a:p>
            <a:pPr rtl="0"/>
            <a:fld id="{34B7E4EF-A1BD-40F4-AB7B-04F084DD991D}" type="slidenum">
              <a:rPr lang="fr-FR" noProof="0" smtClean="0"/>
              <a:t>‹N°›</a:t>
            </a:fld>
            <a:endParaRPr lang="fr-FR" noProof="0"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Tree>
    <p:extLst>
      <p:ext uri="{BB962C8B-B14F-4D97-AF65-F5344CB8AC3E}">
        <p14:creationId xmlns:p14="http://schemas.microsoft.com/office/powerpoint/2010/main" val="40508253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4FB8DD61-8EF0-4049-889D-E9128A9C9813}" type="datetime1">
              <a:rPr lang="fr-FR" noProof="0" smtClean="0"/>
              <a:t>10/10/2023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41871210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991600" y="762000"/>
            <a:ext cx="2362200" cy="5257800"/>
          </a:xfrm>
        </p:spPr>
        <p:txBody>
          <a:bodyPr vert="eaVert"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a:xfrm>
            <a:off x="838200" y="762000"/>
            <a:ext cx="8077200" cy="5257800"/>
          </a:xfrm>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365586C5-0823-4332-9E11-A72AAA6FDF94}" type="datetime1">
              <a:rPr lang="fr-FR" noProof="0" smtClean="0"/>
              <a:t>10/10/2023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167654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9F403009-6E9A-4762-A848-51D93E627CFF}"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C493A92B-A67D-430E-8869-727F39849B7F}"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26"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7"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8"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E66CFCBC-BA69-4816-8F9B-E49232ECFC99}"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0"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1"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2"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C0AB553-935F-4225-87DD-C3F5CFA6614D}"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4"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5"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6"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54BDD4E1-8FF0-4C5D-AA66-B29A0FA29635}"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Rectangle 8" hidden="1"/>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7" name="Rectangle 6" hidden="1"/>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2" name="Rectangle 7" hidden="1"/>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3" name="Rectangle 4"/>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4" name="Rectangle 9"/>
          <p:cNvSpPr/>
          <p:nvPr/>
        </p:nvSpPr>
        <p:spPr>
          <a:xfrm>
            <a:off x="1307880" y="1267560"/>
            <a:ext cx="9576000" cy="4307760"/>
          </a:xfrm>
          <a:prstGeom prst="rect">
            <a:avLst/>
          </a:prstGeom>
          <a:solidFill>
            <a:srgbClr val="FFFFFF"/>
          </a:solidFill>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sp>
      <p:sp>
        <p:nvSpPr>
          <p:cNvPr id="5" name="Rectangle 10"/>
          <p:cNvSpPr/>
          <p:nvPr/>
        </p:nvSpPr>
        <p:spPr>
          <a:xfrm>
            <a:off x="1447920" y="1411560"/>
            <a:ext cx="9295920" cy="4034520"/>
          </a:xfrm>
          <a:prstGeom prst="rect">
            <a:avLst/>
          </a:prstGeom>
          <a:noFill/>
          <a:ln w="6350" cap="sq">
            <a:solidFill>
              <a:srgbClr val="000000">
                <a:lumMod val="75000"/>
                <a:lumOff val="25000"/>
              </a:srgbClr>
            </a:solidFill>
            <a:miter/>
          </a:ln>
        </p:spPr>
        <p:style>
          <a:lnRef idx="0">
            <a:scrgbClr r="0" g="0" b="0"/>
          </a:lnRef>
          <a:fillRef idx="0">
            <a:scrgbClr r="0" g="0" b="0"/>
          </a:fillRef>
          <a:effectRef idx="0">
            <a:scrgbClr r="0" g="0" b="0"/>
          </a:effectRef>
          <a:fontRef idx="minor"/>
        </p:style>
      </p:sp>
      <p:sp>
        <p:nvSpPr>
          <p:cNvPr id="6" name="Rectangle 14"/>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7" name="Groupe 6"/>
          <p:cNvGrpSpPr/>
          <p:nvPr/>
        </p:nvGrpSpPr>
        <p:grpSpPr>
          <a:xfrm>
            <a:off x="5249880" y="1267560"/>
            <a:ext cx="1692000" cy="616320"/>
            <a:chOff x="5249880" y="1267560"/>
            <a:chExt cx="1692000" cy="616320"/>
          </a:xfrm>
        </p:grpSpPr>
        <p:sp>
          <p:nvSpPr>
            <p:cNvPr id="8" name="Connecteur droit 16"/>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9" name="Connecteur droit 17"/>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10" name="Connecteur droit 18"/>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11" name="PlaceHolder 1"/>
          <p:cNvSpPr>
            <a:spLocks noGrp="1"/>
          </p:cNvSpPr>
          <p:nvPr>
            <p:ph type="title"/>
          </p:nvPr>
        </p:nvSpPr>
        <p:spPr>
          <a:xfrm>
            <a:off x="1629000" y="2244960"/>
            <a:ext cx="8933400" cy="2436840"/>
          </a:xfrm>
          <a:prstGeom prst="rect">
            <a:avLst/>
          </a:prstGeom>
          <a:noFill/>
          <a:ln w="0">
            <a:noFill/>
          </a:ln>
        </p:spPr>
        <p:txBody>
          <a:bodyPr anchor="ctr">
            <a:normAutofit/>
          </a:bodyPr>
          <a:lstStyle/>
          <a:p>
            <a:pPr algn="ctr">
              <a:lnSpc>
                <a:spcPct val="83000"/>
              </a:lnSpc>
              <a:buNone/>
            </a:pPr>
            <a:r>
              <a:rPr lang="fr-FR" sz="6800" b="0" strike="noStrike" cap="all" spc="-100">
                <a:solidFill>
                  <a:srgbClr val="262626"/>
                </a:solidFill>
                <a:latin typeface="Avenir Next LT Pro Light"/>
              </a:rPr>
              <a:t>Modifiez le style du titre</a:t>
            </a:r>
            <a:endParaRPr lang="fr-FR" sz="6800" b="0" strike="noStrike" spc="-1">
              <a:solidFill>
                <a:srgbClr val="000000"/>
              </a:solidFill>
              <a:latin typeface="Avenir Next LT Pro"/>
            </a:endParaRPr>
          </a:p>
        </p:txBody>
      </p:sp>
      <p:sp>
        <p:nvSpPr>
          <p:cNvPr id="12" name="PlaceHolder 2"/>
          <p:cNvSpPr>
            <a:spLocks noGrp="1"/>
          </p:cNvSpPr>
          <p:nvPr>
            <p:ph type="dt" idx="1"/>
          </p:nvPr>
        </p:nvSpPr>
        <p:spPr>
          <a:xfrm>
            <a:off x="5318640" y="1341360"/>
            <a:ext cx="1554120" cy="485280"/>
          </a:xfrm>
          <a:prstGeom prst="rect">
            <a:avLst/>
          </a:prstGeom>
          <a:noFill/>
          <a:ln w="0">
            <a:noFill/>
          </a:ln>
        </p:spPr>
        <p:txBody>
          <a:bodyPr anchor="b">
            <a:noAutofit/>
          </a:bodyPr>
          <a:lstStyle>
            <a:lvl1pPr algn="ctr">
              <a:lnSpc>
                <a:spcPct val="100000"/>
              </a:lnSpc>
              <a:buNone/>
              <a:defRPr lang="fr-FR" sz="1300" b="0" strike="noStrike" spc="-1">
                <a:solidFill>
                  <a:srgbClr val="FFFFFF"/>
                </a:solidFill>
                <a:latin typeface="Avenir Next LT Pro"/>
              </a:defRPr>
            </a:lvl1pPr>
          </a:lstStyle>
          <a:p>
            <a:pPr algn="ctr">
              <a:lnSpc>
                <a:spcPct val="100000"/>
              </a:lnSpc>
              <a:buNone/>
            </a:pPr>
            <a:r>
              <a:rPr lang="fr-FR" sz="1300" b="0" strike="noStrike" spc="-1">
                <a:solidFill>
                  <a:srgbClr val="FFFFFF"/>
                </a:solidFill>
                <a:latin typeface="Avenir Next LT Pro"/>
              </a:rPr>
              <a:t>&lt;date/time&gt;</a:t>
            </a:r>
            <a:endParaRPr lang="en-US" sz="1300" b="0" strike="noStrike" spc="-1">
              <a:latin typeface="Times New Roman"/>
            </a:endParaRPr>
          </a:p>
        </p:txBody>
      </p:sp>
      <p:sp>
        <p:nvSpPr>
          <p:cNvPr id="13" name="PlaceHolder 3"/>
          <p:cNvSpPr>
            <a:spLocks noGrp="1"/>
          </p:cNvSpPr>
          <p:nvPr>
            <p:ph type="ftr" idx="2"/>
          </p:nvPr>
        </p:nvSpPr>
        <p:spPr>
          <a:xfrm>
            <a:off x="1629000" y="5177520"/>
            <a:ext cx="5729760" cy="22824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4" name="PlaceHolder 4"/>
          <p:cNvSpPr>
            <a:spLocks noGrp="1"/>
          </p:cNvSpPr>
          <p:nvPr>
            <p:ph type="sldNum" idx="3"/>
          </p:nvPr>
        </p:nvSpPr>
        <p:spPr>
          <a:xfrm>
            <a:off x="8606880" y="5177520"/>
            <a:ext cx="1955520" cy="228240"/>
          </a:xfrm>
          <a:prstGeom prst="rect">
            <a:avLst/>
          </a:prstGeom>
          <a:noFill/>
          <a:ln w="0">
            <a:noFill/>
          </a:ln>
        </p:spPr>
        <p:txBody>
          <a:bodyPr anchor="b">
            <a:noAutofit/>
          </a:bodyPr>
          <a:lstStyle>
            <a:lvl1pPr algn="r">
              <a:lnSpc>
                <a:spcPct val="100000"/>
              </a:lnSpc>
              <a:buNone/>
              <a:defRPr lang="fr-FR" sz="800" b="0" strike="noStrike" spc="-1">
                <a:solidFill>
                  <a:srgbClr val="5C5C5C"/>
                </a:solidFill>
                <a:latin typeface="Avenir Next LT Pro"/>
              </a:defRPr>
            </a:lvl1pPr>
          </a:lstStyle>
          <a:p>
            <a:pPr algn="r">
              <a:lnSpc>
                <a:spcPct val="100000"/>
              </a:lnSpc>
              <a:buNone/>
            </a:pPr>
            <a:fld id="{725C2EBA-F17A-477F-92DC-34836023F8BA}" type="slidenum">
              <a:rPr lang="fr-FR" sz="800" b="0" strike="noStrike" spc="-1">
                <a:solidFill>
                  <a:srgbClr val="5C5C5C"/>
                </a:solidFill>
                <a:latin typeface="Avenir Next LT Pro"/>
              </a:rPr>
              <a:t>‹N°›</a:t>
            </a:fld>
            <a:endParaRPr lang="en-US" sz="800" b="0" strike="noStrike" spc="-1">
              <a:latin typeface="Times New Roman"/>
            </a:endParaRPr>
          </a:p>
        </p:txBody>
      </p:sp>
      <p:sp>
        <p:nvSpPr>
          <p:cNvPr id="1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110000"/>
              </a:lnSpc>
              <a:spcBef>
                <a:spcPts val="1417"/>
              </a:spcBef>
              <a:buClr>
                <a:srgbClr val="000000"/>
              </a:buClr>
              <a:buSzPct val="45000"/>
              <a:buFont typeface="Wingdings" charset="2"/>
              <a:buChar char=""/>
            </a:pPr>
            <a:r>
              <a:rPr lang="fr-FR" sz="1500" b="0" strike="noStrike" spc="-1">
                <a:solidFill>
                  <a:srgbClr val="000000"/>
                </a:solidFill>
                <a:latin typeface="Avenir Next LT Pro"/>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venir Next LT Pro"/>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venir Next LT Pro"/>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venir Next LT Pro"/>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venir Next LT Pro"/>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venir Next LT Pro"/>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venir Next LT Pro"/>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3"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54"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55"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Modifiez le style du titre</a:t>
            </a:r>
            <a:endParaRPr lang="fr-FR" sz="4000" b="0" strike="noStrike" spc="-1">
              <a:solidFill>
                <a:srgbClr val="000000"/>
              </a:solidFill>
              <a:latin typeface="Avenir Next LT Pro"/>
            </a:endParaRPr>
          </a:p>
        </p:txBody>
      </p:sp>
      <p:sp>
        <p:nvSpPr>
          <p:cNvPr id="56" name="PlaceHolder 2"/>
          <p:cNvSpPr>
            <a:spLocks noGrp="1"/>
          </p:cNvSpPr>
          <p:nvPr>
            <p:ph type="body"/>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Cliquez pour modifier les styles du texte du masque</a:t>
            </a:r>
          </a:p>
          <a:p>
            <a:pPr marL="457200" lvl="1" indent="-182880">
              <a:lnSpc>
                <a:spcPct val="100000"/>
              </a:lnSpc>
              <a:spcBef>
                <a:spcPts val="499"/>
              </a:spcBef>
              <a:buClr>
                <a:srgbClr val="262626"/>
              </a:buClr>
              <a:buFont typeface="Garamond"/>
              <a:buChar char="◦"/>
            </a:pPr>
            <a:r>
              <a:rPr lang="fr-FR" sz="1300" b="0" strike="noStrike" spc="-1">
                <a:solidFill>
                  <a:srgbClr val="000000"/>
                </a:solidFill>
                <a:latin typeface="Avenir Next LT Pro"/>
              </a:rPr>
              <a:t>Deuxième niveau</a:t>
            </a:r>
          </a:p>
          <a:p>
            <a:pPr marL="731520" lvl="2"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Troisième niveau</a:t>
            </a:r>
          </a:p>
          <a:p>
            <a:pPr marL="1005840" lvl="3"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Quatrième niveau</a:t>
            </a:r>
          </a:p>
          <a:p>
            <a:pPr marL="1280160" lvl="4"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Cinquième niveau</a:t>
            </a:r>
          </a:p>
        </p:txBody>
      </p:sp>
      <p:sp>
        <p:nvSpPr>
          <p:cNvPr id="57" name="PlaceHolder 3"/>
          <p:cNvSpPr>
            <a:spLocks noGrp="1"/>
          </p:cNvSpPr>
          <p:nvPr>
            <p:ph type="dt" idx="4"/>
          </p:nvPr>
        </p:nvSpPr>
        <p:spPr>
          <a:xfrm>
            <a:off x="7256880" y="6035040"/>
            <a:ext cx="289260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r>
              <a:rPr lang="fr-FR" sz="800" b="0" strike="noStrike" spc="-1">
                <a:solidFill>
                  <a:srgbClr val="404040"/>
                </a:solidFill>
                <a:latin typeface="Avenir Next LT Pro"/>
              </a:rPr>
              <a:t>&lt;date/time&gt;</a:t>
            </a:r>
            <a:endParaRPr lang="en-US" sz="800" b="0" strike="noStrike" spc="-1">
              <a:latin typeface="Times New Roman"/>
            </a:endParaRPr>
          </a:p>
        </p:txBody>
      </p:sp>
      <p:sp>
        <p:nvSpPr>
          <p:cNvPr id="58" name="PlaceHolder 4"/>
          <p:cNvSpPr>
            <a:spLocks noGrp="1"/>
          </p:cNvSpPr>
          <p:nvPr>
            <p:ph type="ftr" idx="5"/>
          </p:nvPr>
        </p:nvSpPr>
        <p:spPr>
          <a:xfrm>
            <a:off x="1066680" y="6035040"/>
            <a:ext cx="5816160" cy="36540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59" name="PlaceHolder 5"/>
          <p:cNvSpPr>
            <a:spLocks noGrp="1"/>
          </p:cNvSpPr>
          <p:nvPr>
            <p:ph type="sldNum" idx="6"/>
          </p:nvPr>
        </p:nvSpPr>
        <p:spPr>
          <a:xfrm>
            <a:off x="10287000" y="6035040"/>
            <a:ext cx="83772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fld id="{C7AEE38B-F565-47FE-B6EF-AF33CED6F9B9}" type="slidenum">
              <a:rPr lang="fr-FR" sz="800" b="0" strike="noStrike" spc="-1">
                <a:solidFill>
                  <a:srgbClr val="404040"/>
                </a:solidFill>
                <a:latin typeface="Avenir Next LT Pro"/>
              </a:rPr>
              <a:t>‹N°›</a:t>
            </a:fld>
            <a:endParaRPr lang="en-US" sz="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97"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98"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99"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Modifiez le style du titre</a:t>
            </a:r>
            <a:endParaRPr lang="fr-FR" sz="4000" b="0" strike="noStrike" spc="-1">
              <a:solidFill>
                <a:srgbClr val="000000"/>
              </a:solidFill>
              <a:latin typeface="Avenir Next LT Pro"/>
            </a:endParaRPr>
          </a:p>
        </p:txBody>
      </p:sp>
      <p:sp>
        <p:nvSpPr>
          <p:cNvPr id="100" name="PlaceHolder 2"/>
          <p:cNvSpPr>
            <a:spLocks noGrp="1"/>
          </p:cNvSpPr>
          <p:nvPr>
            <p:ph type="body"/>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Cliquez pour modifier les styles du texte du masque</a:t>
            </a:r>
          </a:p>
          <a:p>
            <a:pPr marL="457200" lvl="1" indent="-182880">
              <a:lnSpc>
                <a:spcPct val="100000"/>
              </a:lnSpc>
              <a:spcBef>
                <a:spcPts val="499"/>
              </a:spcBef>
              <a:buClr>
                <a:srgbClr val="262626"/>
              </a:buClr>
              <a:buFont typeface="Garamond"/>
              <a:buChar char="◦"/>
            </a:pPr>
            <a:r>
              <a:rPr lang="fr-FR" sz="1300" b="0" strike="noStrike" spc="-1">
                <a:solidFill>
                  <a:srgbClr val="000000"/>
                </a:solidFill>
                <a:latin typeface="Avenir Next LT Pro"/>
              </a:rPr>
              <a:t>Deuxième niveau</a:t>
            </a:r>
          </a:p>
          <a:p>
            <a:pPr marL="731520" lvl="2"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Troisième niveau</a:t>
            </a:r>
          </a:p>
          <a:p>
            <a:pPr marL="1005840" lvl="3"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Quatrième niveau</a:t>
            </a:r>
          </a:p>
          <a:p>
            <a:pPr marL="1280160" lvl="4"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Cinquième niveau</a:t>
            </a:r>
          </a:p>
        </p:txBody>
      </p:sp>
      <p:sp>
        <p:nvSpPr>
          <p:cNvPr id="101" name="PlaceHolder 3"/>
          <p:cNvSpPr>
            <a:spLocks noGrp="1"/>
          </p:cNvSpPr>
          <p:nvPr>
            <p:ph type="dt" idx="7"/>
          </p:nvPr>
        </p:nvSpPr>
        <p:spPr>
          <a:xfrm>
            <a:off x="7256880" y="6035040"/>
            <a:ext cx="289260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r>
              <a:rPr lang="fr-FR" sz="800" b="0" strike="noStrike" spc="-1">
                <a:solidFill>
                  <a:srgbClr val="404040"/>
                </a:solidFill>
                <a:latin typeface="Avenir Next LT Pro"/>
              </a:rPr>
              <a:t>&lt;date/time&gt;</a:t>
            </a:r>
            <a:endParaRPr lang="en-US" sz="800" b="0" strike="noStrike" spc="-1">
              <a:latin typeface="Times New Roman"/>
            </a:endParaRPr>
          </a:p>
        </p:txBody>
      </p:sp>
      <p:sp>
        <p:nvSpPr>
          <p:cNvPr id="102" name="PlaceHolder 4"/>
          <p:cNvSpPr>
            <a:spLocks noGrp="1"/>
          </p:cNvSpPr>
          <p:nvPr>
            <p:ph type="ftr" idx="8"/>
          </p:nvPr>
        </p:nvSpPr>
        <p:spPr>
          <a:xfrm>
            <a:off x="1066680" y="6035040"/>
            <a:ext cx="5816160" cy="36540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03" name="PlaceHolder 5"/>
          <p:cNvSpPr>
            <a:spLocks noGrp="1"/>
          </p:cNvSpPr>
          <p:nvPr>
            <p:ph type="sldNum" idx="9"/>
          </p:nvPr>
        </p:nvSpPr>
        <p:spPr>
          <a:xfrm>
            <a:off x="10287000" y="6035040"/>
            <a:ext cx="83772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fld id="{041F398A-F5D8-4E3E-A1A6-0B3B87AFFA1C}" type="slidenum">
              <a:rPr lang="fr-FR" sz="800" b="0" strike="noStrike" spc="-1">
                <a:solidFill>
                  <a:srgbClr val="404040"/>
                </a:solidFill>
                <a:latin typeface="Avenir Next LT Pro"/>
              </a:rPr>
              <a:t>‹N°›</a:t>
            </a:fld>
            <a:endParaRPr lang="en-US" sz="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Espace réservé du titre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53FF608E-7797-42AF-8413-6DB790AA3E20}" type="datetime1">
              <a:rPr lang="fr-FR" noProof="0" smtClean="0"/>
              <a:t>10/10/2023</a:t>
            </a:fld>
            <a:endParaRPr lang="fr-FR" noProof="0" dirty="0"/>
          </a:p>
        </p:txBody>
      </p:sp>
      <p:sp>
        <p:nvSpPr>
          <p:cNvPr id="5" name="Espace réservé du pied de page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52095273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7.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diagramColors" Target="../diagrams/colors1.xml"/><Relationship Id="rId11" Type="http://schemas.openxmlformats.org/officeDocument/2006/relationships/image" Target="../media/image16.png"/><Relationship Id="rId5" Type="http://schemas.openxmlformats.org/officeDocument/2006/relationships/diagramQuickStyle" Target="../diagrams/quickStyle1.xml"/><Relationship Id="rId10" Type="http://schemas.openxmlformats.org/officeDocument/2006/relationships/image" Target="../media/image15.emf"/><Relationship Id="rId4" Type="http://schemas.openxmlformats.org/officeDocument/2006/relationships/diagramLayout" Target="../diagrams/layout1.xml"/><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diagramColors" Target="../diagrams/colors2.xml"/><Relationship Id="rId11" Type="http://schemas.openxmlformats.org/officeDocument/2006/relationships/image" Target="../media/image16.png"/><Relationship Id="rId5" Type="http://schemas.openxmlformats.org/officeDocument/2006/relationships/diagramQuickStyle" Target="../diagrams/quickStyle2.xml"/><Relationship Id="rId10" Type="http://schemas.openxmlformats.org/officeDocument/2006/relationships/image" Target="../media/image15.emf"/><Relationship Id="rId4" Type="http://schemas.openxmlformats.org/officeDocument/2006/relationships/diagramLayout" Target="../diagrams/layout2.xml"/><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diagramColors" Target="../diagrams/colors3.xml"/><Relationship Id="rId11" Type="http://schemas.openxmlformats.org/officeDocument/2006/relationships/image" Target="../media/image20.png"/><Relationship Id="rId5" Type="http://schemas.openxmlformats.org/officeDocument/2006/relationships/diagramQuickStyle" Target="../diagrams/quickStyle3.xml"/><Relationship Id="rId10" Type="http://schemas.openxmlformats.org/officeDocument/2006/relationships/image" Target="../media/image19.png"/><Relationship Id="rId4" Type="http://schemas.openxmlformats.org/officeDocument/2006/relationships/diagramLayout" Target="../diagrams/layout3.xml"/><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6" name="Image 5"/>
          <p:cNvPicPr/>
          <p:nvPr/>
        </p:nvPicPr>
        <p:blipFill>
          <a:blip r:embed="rId3"/>
          <a:stretch/>
        </p:blipFill>
        <p:spPr>
          <a:xfrm>
            <a:off x="0" y="-720"/>
            <a:ext cx="12191760" cy="6857640"/>
          </a:xfrm>
          <a:prstGeom prst="rect">
            <a:avLst/>
          </a:prstGeom>
          <a:ln w="0">
            <a:noFill/>
          </a:ln>
        </p:spPr>
      </p:pic>
      <p:sp>
        <p:nvSpPr>
          <p:cNvPr id="147" name="Rectangle 88"/>
          <p:cNvSpPr/>
          <p:nvPr/>
        </p:nvSpPr>
        <p:spPr>
          <a:xfrm>
            <a:off x="5695200" y="1808640"/>
            <a:ext cx="5452200" cy="3240720"/>
          </a:xfrm>
          <a:prstGeom prst="rect">
            <a:avLst/>
          </a:prstGeom>
          <a:solidFill>
            <a:schemeClr val="accent2"/>
          </a:solidFill>
          <a:ln w="6350">
            <a:noFill/>
          </a:ln>
        </p:spPr>
        <p:style>
          <a:lnRef idx="0">
            <a:scrgbClr r="0" g="0" b="0"/>
          </a:lnRef>
          <a:fillRef idx="0">
            <a:scrgbClr r="0" g="0" b="0"/>
          </a:fillRef>
          <a:effectRef idx="0">
            <a:scrgbClr r="0" g="0" b="0"/>
          </a:effectRef>
          <a:fontRef idx="minor"/>
        </p:style>
        <p:txBody>
          <a:bodyPr/>
          <a:lstStyle/>
          <a:p>
            <a:endParaRPr lang="fr-FR"/>
          </a:p>
        </p:txBody>
      </p:sp>
      <p:sp>
        <p:nvSpPr>
          <p:cNvPr id="150" name="PlaceHolder 2"/>
          <p:cNvSpPr>
            <a:spLocks noGrp="1"/>
          </p:cNvSpPr>
          <p:nvPr>
            <p:ph type="subTitle"/>
          </p:nvPr>
        </p:nvSpPr>
        <p:spPr>
          <a:xfrm>
            <a:off x="6799330" y="3546982"/>
            <a:ext cx="4182110" cy="559440"/>
          </a:xfrm>
          <a:prstGeom prst="rect">
            <a:avLst/>
          </a:prstGeom>
          <a:noFill/>
          <a:ln w="0">
            <a:noFill/>
          </a:ln>
        </p:spPr>
        <p:txBody>
          <a:bodyPr anchor="t">
            <a:normAutofit fontScale="92500" lnSpcReduction="20000"/>
          </a:bodyPr>
          <a:lstStyle/>
          <a:p>
            <a:pPr algn="ctr">
              <a:lnSpc>
                <a:spcPct val="110000"/>
              </a:lnSpc>
              <a:spcAft>
                <a:spcPts val="601"/>
              </a:spcAft>
              <a:tabLst>
                <a:tab pos="0" algn="l"/>
              </a:tabLst>
            </a:pPr>
            <a:r>
              <a:rPr lang="fr-FR" sz="1800" b="1" u="sng" dirty="0">
                <a:effectLst/>
                <a:latin typeface="Montserrat" panose="00000500000000000000" pitchFamily="2" charset="0"/>
                <a:ea typeface="Montserrat" panose="00000500000000000000" pitchFamily="2" charset="0"/>
                <a:cs typeface="Montserrat" panose="00000500000000000000" pitchFamily="2" charset="0"/>
              </a:rPr>
              <a:t>PROJET OPA – Data Engineer NOV 2022 DATASCIENTEST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0000"/>
              </a:lnSpc>
              <a:spcAft>
                <a:spcPts val="601"/>
              </a:spcAft>
              <a:buNone/>
              <a:tabLst>
                <a:tab pos="0" algn="l"/>
              </a:tabLst>
            </a:pPr>
            <a:endParaRPr lang="en-US" sz="1800" b="0" strike="noStrike" spc="-1" dirty="0">
              <a:latin typeface="Arial"/>
            </a:endParaRPr>
          </a:p>
        </p:txBody>
      </p:sp>
      <p:pic>
        <p:nvPicPr>
          <p:cNvPr id="2" name="Image 1">
            <a:extLst>
              <a:ext uri="{FF2B5EF4-FFF2-40B4-BE49-F238E27FC236}">
                <a16:creationId xmlns:a16="http://schemas.microsoft.com/office/drawing/2014/main" id="{52226478-ECF0-C5F7-156B-1C130E3DA0CF}"/>
              </a:ext>
            </a:extLst>
          </p:cNvPr>
          <p:cNvPicPr>
            <a:picLocks noChangeAspect="1"/>
          </p:cNvPicPr>
          <p:nvPr/>
        </p:nvPicPr>
        <p:blipFill>
          <a:blip r:embed="rId4"/>
          <a:stretch>
            <a:fillRect/>
          </a:stretch>
        </p:blipFill>
        <p:spPr>
          <a:xfrm>
            <a:off x="859609" y="1408608"/>
            <a:ext cx="5760720" cy="3881755"/>
          </a:xfrm>
          <a:prstGeom prst="rect">
            <a:avLst/>
          </a:prstGeom>
        </p:spPr>
      </p:pic>
      <p:grpSp>
        <p:nvGrpSpPr>
          <p:cNvPr id="17" name="Groupe 16">
            <a:extLst>
              <a:ext uri="{FF2B5EF4-FFF2-40B4-BE49-F238E27FC236}">
                <a16:creationId xmlns:a16="http://schemas.microsoft.com/office/drawing/2014/main" id="{426F12B5-0E9C-26A5-3628-50626D5EBE0B}"/>
              </a:ext>
            </a:extLst>
          </p:cNvPr>
          <p:cNvGrpSpPr/>
          <p:nvPr/>
        </p:nvGrpSpPr>
        <p:grpSpPr>
          <a:xfrm>
            <a:off x="6799330" y="2006839"/>
            <a:ext cx="4182110" cy="893418"/>
            <a:chOff x="6799330" y="2006839"/>
            <a:chExt cx="4182110" cy="893418"/>
          </a:xfrm>
        </p:grpSpPr>
        <p:grpSp>
          <p:nvGrpSpPr>
            <p:cNvPr id="14" name="Groupe 13">
              <a:extLst>
                <a:ext uri="{FF2B5EF4-FFF2-40B4-BE49-F238E27FC236}">
                  <a16:creationId xmlns:a16="http://schemas.microsoft.com/office/drawing/2014/main" id="{D5B62CBC-D9F8-79EC-C076-D6209183987F}"/>
                </a:ext>
              </a:extLst>
            </p:cNvPr>
            <p:cNvGrpSpPr/>
            <p:nvPr/>
          </p:nvGrpSpPr>
          <p:grpSpPr>
            <a:xfrm>
              <a:off x="6799330" y="2006839"/>
              <a:ext cx="4182110" cy="893418"/>
              <a:chOff x="6799330" y="2006839"/>
              <a:chExt cx="3997593" cy="893418"/>
            </a:xfrm>
          </p:grpSpPr>
          <p:pic>
            <p:nvPicPr>
              <p:cNvPr id="9" name="Image 8">
                <a:extLst>
                  <a:ext uri="{FF2B5EF4-FFF2-40B4-BE49-F238E27FC236}">
                    <a16:creationId xmlns:a16="http://schemas.microsoft.com/office/drawing/2014/main" id="{084F95D1-721E-D5B5-6438-264B45050CA3}"/>
                  </a:ext>
                </a:extLst>
              </p:cNvPr>
              <p:cNvPicPr>
                <a:picLocks noChangeAspect="1"/>
              </p:cNvPicPr>
              <p:nvPr/>
            </p:nvPicPr>
            <p:blipFill rotWithShape="1">
              <a:blip r:embed="rId5"/>
              <a:srcRect l="12652" t="12940" r="11222" b="5801"/>
              <a:stretch/>
            </p:blipFill>
            <p:spPr>
              <a:xfrm>
                <a:off x="6799330" y="2006839"/>
                <a:ext cx="894830" cy="893418"/>
              </a:xfrm>
              <a:prstGeom prst="flowChartConnector">
                <a:avLst/>
              </a:prstGeom>
            </p:spPr>
          </p:pic>
          <p:sp>
            <p:nvSpPr>
              <p:cNvPr id="13" name="ZoneTexte 12">
                <a:extLst>
                  <a:ext uri="{FF2B5EF4-FFF2-40B4-BE49-F238E27FC236}">
                    <a16:creationId xmlns:a16="http://schemas.microsoft.com/office/drawing/2014/main" id="{4B61BB4E-33F1-9C7A-B9C8-720C21251F47}"/>
                  </a:ext>
                </a:extLst>
              </p:cNvPr>
              <p:cNvSpPr txBox="1"/>
              <p:nvPr/>
            </p:nvSpPr>
            <p:spPr>
              <a:xfrm>
                <a:off x="7804150" y="2222715"/>
                <a:ext cx="2992773" cy="461665"/>
              </a:xfrm>
              <a:prstGeom prst="rect">
                <a:avLst/>
              </a:prstGeom>
              <a:noFill/>
            </p:spPr>
            <p:txBody>
              <a:bodyPr wrap="square" rtlCol="0">
                <a:spAutoFit/>
              </a:bodyPr>
              <a:lstStyle/>
              <a:p>
                <a:r>
                  <a:rPr lang="fr-FR" sz="2400" dirty="0">
                    <a:solidFill>
                      <a:srgbClr val="2A168C"/>
                    </a:solidFill>
                  </a:rPr>
                  <a:t>DataScientest   com</a:t>
                </a:r>
              </a:p>
            </p:txBody>
          </p:sp>
        </p:grpSp>
        <p:sp>
          <p:nvSpPr>
            <p:cNvPr id="16" name="Ellipse 15">
              <a:extLst>
                <a:ext uri="{FF2B5EF4-FFF2-40B4-BE49-F238E27FC236}">
                  <a16:creationId xmlns:a16="http://schemas.microsoft.com/office/drawing/2014/main" id="{0B730D7C-E17E-BCC2-1C20-4C4ECA5125E8}"/>
                </a:ext>
              </a:extLst>
            </p:cNvPr>
            <p:cNvSpPr/>
            <p:nvPr/>
          </p:nvSpPr>
          <p:spPr>
            <a:xfrm>
              <a:off x="9934575" y="2437482"/>
              <a:ext cx="95250" cy="92993"/>
            </a:xfrm>
            <a:prstGeom prst="ellipse">
              <a:avLst/>
            </a:prstGeom>
            <a:solidFill>
              <a:srgbClr val="27DC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Machine </a:t>
            </a:r>
            <a:r>
              <a:rPr lang="fr-FR" sz="4000" b="1" spc="-1" dirty="0" err="1">
                <a:solidFill>
                  <a:srgbClr val="DD8047"/>
                </a:solidFill>
                <a:latin typeface="Avenir Next LT Pro Light"/>
              </a:rPr>
              <a:t>learning</a:t>
            </a:r>
            <a:endParaRPr lang="fr-FR" sz="4000" b="1" spc="-1" dirty="0">
              <a:solidFill>
                <a:srgbClr val="DD8047"/>
              </a:solidFill>
              <a:latin typeface="Avenir Next LT Pro Light"/>
            </a:endParaRPr>
          </a:p>
        </p:txBody>
      </p:sp>
      <p:sp>
        <p:nvSpPr>
          <p:cNvPr id="171" name="PlaceHolder 2"/>
          <p:cNvSpPr>
            <a:spLocks noGrp="1"/>
          </p:cNvSpPr>
          <p:nvPr>
            <p:ph/>
          </p:nvPr>
        </p:nvSpPr>
        <p:spPr>
          <a:xfrm>
            <a:off x="1066680" y="2013840"/>
            <a:ext cx="10058040" cy="3849120"/>
          </a:xfrm>
          <a:prstGeom prst="rect">
            <a:avLst/>
          </a:prstGeom>
          <a:noFill/>
          <a:ln w="0">
            <a:noFill/>
          </a:ln>
        </p:spPr>
        <p:txBody>
          <a:bodyPr anchor="t">
            <a:noAutofit/>
          </a:bodyPr>
          <a:lstStyle/>
          <a:p>
            <a:pPr marL="182880" indent="-182880">
              <a:lnSpc>
                <a:spcPct val="150000"/>
              </a:lnSpc>
              <a:spcBef>
                <a:spcPts val="901"/>
              </a:spcBef>
              <a:buClr>
                <a:srgbClr val="262626"/>
              </a:buClr>
              <a:buFont typeface="Garamond"/>
              <a:buChar char="◦"/>
            </a:pPr>
            <a:r>
              <a:rPr lang="fr-FR" sz="1500" b="0" strike="noStrike" spc="-1" dirty="0">
                <a:solidFill>
                  <a:srgbClr val="2A168C"/>
                </a:solidFill>
                <a:latin typeface="Avenir Next LT Pro"/>
              </a:rPr>
              <a:t>Objectif du modèle assez simple : Prédire les variations futures du cours d’une devise choisie</a:t>
            </a:r>
          </a:p>
          <a:p>
            <a:pPr marL="182880" indent="-182880">
              <a:lnSpc>
                <a:spcPct val="150000"/>
              </a:lnSpc>
              <a:spcBef>
                <a:spcPts val="901"/>
              </a:spcBef>
              <a:buClr>
                <a:srgbClr val="262626"/>
              </a:buClr>
              <a:buFont typeface="Garamond"/>
              <a:buChar char="◦"/>
            </a:pPr>
            <a:r>
              <a:rPr lang="fr-FR" sz="1500" spc="-1" dirty="0">
                <a:solidFill>
                  <a:srgbClr val="2A168C"/>
                </a:solidFill>
                <a:latin typeface="Avenir Next LT Pro"/>
              </a:rPr>
              <a:t>Utilisation d’un modèle de type LSTM (Long Short-</a:t>
            </a:r>
            <a:r>
              <a:rPr lang="fr-FR" sz="1500" spc="-1" dirty="0" err="1">
                <a:solidFill>
                  <a:srgbClr val="2A168C"/>
                </a:solidFill>
                <a:latin typeface="Avenir Next LT Pro"/>
              </a:rPr>
              <a:t>Term</a:t>
            </a:r>
            <a:r>
              <a:rPr lang="fr-FR" sz="1500" spc="-1" dirty="0">
                <a:solidFill>
                  <a:srgbClr val="2A168C"/>
                </a:solidFill>
                <a:latin typeface="Avenir Next LT Pro"/>
              </a:rPr>
              <a:t> Memory), souvent utilisé pour les prédictions de séries temporelles.</a:t>
            </a:r>
          </a:p>
          <a:p>
            <a:pPr marL="182880" indent="-182880">
              <a:lnSpc>
                <a:spcPct val="150000"/>
              </a:lnSpc>
              <a:spcBef>
                <a:spcPts val="901"/>
              </a:spcBef>
              <a:buClr>
                <a:srgbClr val="262626"/>
              </a:buClr>
              <a:buFont typeface="Garamond"/>
              <a:buChar char="◦"/>
            </a:pPr>
            <a:r>
              <a:rPr lang="fr-FR" sz="1500" b="0" strike="noStrike" spc="-1" dirty="0">
                <a:solidFill>
                  <a:srgbClr val="2A168C"/>
                </a:solidFill>
                <a:latin typeface="Avenir Next LT Pro"/>
              </a:rPr>
              <a:t>Modèle entrainé sur l’ensemble des données historique d’une devise</a:t>
            </a:r>
            <a:r>
              <a:rPr lang="fr-FR" sz="1500" spc="-1" dirty="0">
                <a:solidFill>
                  <a:srgbClr val="2A168C"/>
                </a:solidFill>
                <a:latin typeface="Avenir Next LT Pro"/>
              </a:rPr>
              <a:t>, et possibilité de choisir celle que l’on souhaite prédire</a:t>
            </a:r>
          </a:p>
          <a:p>
            <a:pPr marL="182880" indent="-182880">
              <a:lnSpc>
                <a:spcPct val="150000"/>
              </a:lnSpc>
              <a:spcBef>
                <a:spcPts val="901"/>
              </a:spcBef>
              <a:buClr>
                <a:srgbClr val="262626"/>
              </a:buClr>
              <a:buFont typeface="Garamond"/>
              <a:buChar char="◦"/>
            </a:pPr>
            <a:r>
              <a:rPr lang="fr-FR" sz="1500" spc="-1" dirty="0">
                <a:solidFill>
                  <a:srgbClr val="2A168C"/>
                </a:solidFill>
                <a:latin typeface="Avenir Next LT Pro"/>
              </a:rPr>
              <a:t>Possibilité de sauvegarder le modèle entrainé pour une future utilisation</a:t>
            </a:r>
          </a:p>
          <a:p>
            <a:pPr marL="182880" indent="-182880">
              <a:lnSpc>
                <a:spcPct val="150000"/>
              </a:lnSpc>
              <a:spcBef>
                <a:spcPts val="901"/>
              </a:spcBef>
              <a:buClr>
                <a:srgbClr val="262626"/>
              </a:buClr>
              <a:buFont typeface="Garamond"/>
              <a:buChar char="◦"/>
            </a:pPr>
            <a:r>
              <a:rPr lang="fr-FR" sz="1500" b="0" strike="noStrike" spc="-1" dirty="0">
                <a:solidFill>
                  <a:srgbClr val="2A168C"/>
                </a:solidFill>
                <a:latin typeface="Avenir Next LT Pro"/>
              </a:rPr>
              <a:t>Pr</a:t>
            </a:r>
            <a:r>
              <a:rPr lang="fr-FR" sz="1500" spc="-1" dirty="0">
                <a:solidFill>
                  <a:srgbClr val="2A168C"/>
                </a:solidFill>
                <a:latin typeface="Avenir Next LT Pro"/>
              </a:rPr>
              <a:t>édiction de la 60</a:t>
            </a:r>
            <a:r>
              <a:rPr lang="fr-FR" sz="1500" spc="-1" baseline="30000" dirty="0">
                <a:solidFill>
                  <a:srgbClr val="2A168C"/>
                </a:solidFill>
                <a:latin typeface="Avenir Next LT Pro"/>
              </a:rPr>
              <a:t>ème</a:t>
            </a:r>
            <a:r>
              <a:rPr lang="fr-FR" sz="1500" spc="-1" dirty="0">
                <a:solidFill>
                  <a:srgbClr val="2A168C"/>
                </a:solidFill>
                <a:latin typeface="Avenir Next LT Pro"/>
              </a:rPr>
              <a:t> valeur à partir des 59 précédentes, et possibilité de prédire pour X valeurs futures</a:t>
            </a:r>
          </a:p>
          <a:p>
            <a:pPr marL="182880" indent="-182880">
              <a:lnSpc>
                <a:spcPct val="150000"/>
              </a:lnSpc>
              <a:spcBef>
                <a:spcPts val="901"/>
              </a:spcBef>
              <a:buClr>
                <a:srgbClr val="262626"/>
              </a:buClr>
              <a:buFont typeface="Garamond"/>
              <a:buChar char="◦"/>
            </a:pPr>
            <a:r>
              <a:rPr lang="fr-FR" sz="1500" spc="-1" dirty="0">
                <a:solidFill>
                  <a:srgbClr val="2A168C"/>
                </a:solidFill>
                <a:latin typeface="Avenir Next LT Pro"/>
              </a:rPr>
              <a:t>Création d’une API pour tester le modèle </a:t>
            </a:r>
            <a:endParaRPr lang="fr-FR" sz="1500" b="0" strike="noStrike" spc="-1" dirty="0">
              <a:solidFill>
                <a:srgbClr val="2A168C"/>
              </a:solidFill>
              <a:latin typeface="Avenir Next LT Pro"/>
            </a:endParaRPr>
          </a:p>
          <a:p>
            <a:pPr marL="182880" indent="-182880">
              <a:lnSpc>
                <a:spcPct val="150000"/>
              </a:lnSpc>
              <a:spcBef>
                <a:spcPts val="901"/>
              </a:spcBef>
              <a:buClr>
                <a:srgbClr val="262626"/>
              </a:buClr>
              <a:buFont typeface="Garamond"/>
              <a:buChar char="◦"/>
            </a:pPr>
            <a:endParaRPr lang="fr-FR" sz="1500" spc="-1" dirty="0">
              <a:solidFill>
                <a:srgbClr val="2A168C"/>
              </a:solidFill>
              <a:latin typeface="Avenir Next LT Pro"/>
            </a:endParaRPr>
          </a:p>
        </p:txBody>
      </p:sp>
    </p:spTree>
    <p:extLst>
      <p:ext uri="{BB962C8B-B14F-4D97-AF65-F5344CB8AC3E}">
        <p14:creationId xmlns:p14="http://schemas.microsoft.com/office/powerpoint/2010/main" val="1096022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Docker, Kubernetes &amp; Helm</a:t>
            </a:r>
          </a:p>
        </p:txBody>
      </p:sp>
      <p:sp>
        <p:nvSpPr>
          <p:cNvPr id="169" name="PlaceHolder 2"/>
          <p:cNvSpPr>
            <a:spLocks noGrp="1"/>
          </p:cNvSpPr>
          <p:nvPr>
            <p:ph/>
          </p:nvPr>
        </p:nvSpPr>
        <p:spPr>
          <a:xfrm>
            <a:off x="1066680" y="2103120"/>
            <a:ext cx="10058040" cy="3849120"/>
          </a:xfrm>
          <a:prstGeom prst="rect">
            <a:avLst/>
          </a:prstGeom>
          <a:noFill/>
          <a:ln w="0">
            <a:noFill/>
          </a:ln>
        </p:spPr>
        <p:txBody>
          <a:bodyPr anchor="t">
            <a:noAutofit/>
          </a:bodyPr>
          <a:lstStyle/>
          <a:p>
            <a:pPr>
              <a:lnSpc>
                <a:spcPct val="110000"/>
              </a:lnSpc>
              <a:spcBef>
                <a:spcPts val="901"/>
              </a:spcBef>
              <a:buFont typeface="Courier New" panose="02070309020205020404" pitchFamily="49" charset="0"/>
              <a:buChar char="o"/>
            </a:pPr>
            <a:r>
              <a:rPr lang="fr-FR" sz="1800" b="0" strike="noStrike" spc="-1" dirty="0">
                <a:solidFill>
                  <a:srgbClr val="2A168C"/>
                </a:solidFill>
                <a:latin typeface="Avenir Next LT Pro"/>
              </a:rPr>
              <a:t>Docker : Conteneurisation pour l'isolation des applications et la portabilité</a:t>
            </a:r>
          </a:p>
          <a:p>
            <a:pPr>
              <a:lnSpc>
                <a:spcPct val="110000"/>
              </a:lnSpc>
              <a:spcBef>
                <a:spcPts val="901"/>
              </a:spcBef>
              <a:buFont typeface="Courier New" panose="02070309020205020404" pitchFamily="49" charset="0"/>
              <a:buChar char="o"/>
            </a:pPr>
            <a:endParaRPr lang="fr-FR" sz="1800" b="0" strike="noStrike" spc="-1" dirty="0">
              <a:solidFill>
                <a:srgbClr val="2A168C"/>
              </a:solidFill>
              <a:latin typeface="Avenir Next LT Pro"/>
            </a:endParaRPr>
          </a:p>
          <a:p>
            <a:pPr>
              <a:lnSpc>
                <a:spcPct val="110000"/>
              </a:lnSpc>
              <a:spcBef>
                <a:spcPts val="901"/>
              </a:spcBef>
              <a:buFont typeface="Courier New" panose="02070309020205020404" pitchFamily="49" charset="0"/>
              <a:buChar char="o"/>
            </a:pPr>
            <a:r>
              <a:rPr lang="fr-FR" sz="1800" b="0" strike="noStrike" spc="-1" dirty="0">
                <a:solidFill>
                  <a:srgbClr val="2A168C"/>
                </a:solidFill>
                <a:latin typeface="Avenir Next LT Pro"/>
              </a:rPr>
              <a:t>Kubernetes : Orchestration pour la gestion évolutive et la disponibilité des applications</a:t>
            </a:r>
          </a:p>
          <a:p>
            <a:pPr>
              <a:lnSpc>
                <a:spcPct val="110000"/>
              </a:lnSpc>
              <a:spcBef>
                <a:spcPts val="901"/>
              </a:spcBef>
              <a:buFont typeface="Courier New" panose="02070309020205020404" pitchFamily="49" charset="0"/>
              <a:buChar char="o"/>
            </a:pPr>
            <a:endParaRPr lang="fr-FR" sz="1800" b="0" strike="noStrike" spc="-1" dirty="0">
              <a:solidFill>
                <a:srgbClr val="2A168C"/>
              </a:solidFill>
              <a:latin typeface="Avenir Next LT Pro"/>
            </a:endParaRPr>
          </a:p>
          <a:p>
            <a:pPr>
              <a:lnSpc>
                <a:spcPct val="110000"/>
              </a:lnSpc>
              <a:spcBef>
                <a:spcPts val="901"/>
              </a:spcBef>
              <a:buFont typeface="Courier New" panose="02070309020205020404" pitchFamily="49" charset="0"/>
              <a:buChar char="o"/>
            </a:pPr>
            <a:r>
              <a:rPr lang="fr-FR" sz="1800" b="0" strike="noStrike" spc="-1" dirty="0">
                <a:solidFill>
                  <a:srgbClr val="2A168C"/>
                </a:solidFill>
                <a:latin typeface="Avenir Next LT Pro"/>
              </a:rPr>
              <a:t>Helm : Gestion des configurations et déploiement simplifié avec des templates</a:t>
            </a:r>
          </a:p>
        </p:txBody>
      </p:sp>
    </p:spTree>
    <p:extLst>
      <p:ext uri="{BB962C8B-B14F-4D97-AF65-F5344CB8AC3E}">
        <p14:creationId xmlns:p14="http://schemas.microsoft.com/office/powerpoint/2010/main" val="623003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124737" y="32693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Présentation du Dashboard</a:t>
            </a:r>
          </a:p>
        </p:txBody>
      </p:sp>
      <p:sp>
        <p:nvSpPr>
          <p:cNvPr id="169" name="PlaceHolder 2"/>
          <p:cNvSpPr>
            <a:spLocks noGrp="1"/>
          </p:cNvSpPr>
          <p:nvPr>
            <p:ph/>
          </p:nvPr>
        </p:nvSpPr>
        <p:spPr>
          <a:xfrm>
            <a:off x="1066680" y="3091544"/>
            <a:ext cx="10058040" cy="2068286"/>
          </a:xfrm>
          <a:prstGeom prst="rect">
            <a:avLst/>
          </a:prstGeom>
          <a:noFill/>
          <a:ln w="0">
            <a:noFill/>
          </a:ln>
        </p:spPr>
        <p:txBody>
          <a:bodyPr anchor="t">
            <a:noAutofit/>
          </a:bodyPr>
          <a:lstStyle/>
          <a:p>
            <a:pPr>
              <a:lnSpc>
                <a:spcPct val="110000"/>
              </a:lnSpc>
              <a:spcBef>
                <a:spcPts val="901"/>
              </a:spcBef>
              <a:buClr>
                <a:srgbClr val="262626"/>
              </a:buClr>
            </a:pPr>
            <a:r>
              <a:rPr lang="fr-FR" sz="1500" b="1" strike="noStrike" spc="-1" dirty="0">
                <a:solidFill>
                  <a:srgbClr val="000000"/>
                </a:solidFill>
                <a:latin typeface="Avenir Next LT Pro"/>
              </a:rPr>
              <a:t> </a:t>
            </a:r>
            <a:r>
              <a:rPr lang="fr-FR" sz="1500" b="1" strike="noStrike" spc="-1" dirty="0">
                <a:solidFill>
                  <a:srgbClr val="2A168C"/>
                </a:solidFill>
                <a:latin typeface="Avenir Next LT Pro"/>
              </a:rPr>
              <a:t>Stratégie Long Terme</a:t>
            </a:r>
            <a:r>
              <a:rPr lang="fr-FR" sz="1500" b="0" strike="noStrike" spc="-1" dirty="0">
                <a:solidFill>
                  <a:srgbClr val="2A168C"/>
                </a:solidFill>
                <a:latin typeface="Avenir Next LT Pro"/>
              </a:rPr>
              <a:t>: Utilisation des moyennes mobiles pour identifier les opportunités d'investissement à long terme basées sur les données historiques. Analyse de sentiments également utile pour donner une tendance.</a:t>
            </a:r>
          </a:p>
          <a:p>
            <a:pPr>
              <a:lnSpc>
                <a:spcPct val="110000"/>
              </a:lnSpc>
              <a:spcBef>
                <a:spcPts val="901"/>
              </a:spcBef>
              <a:buClr>
                <a:srgbClr val="262626"/>
              </a:buClr>
            </a:pPr>
            <a:r>
              <a:rPr lang="fr-FR" sz="1500" b="1" strike="noStrike" spc="-1" dirty="0">
                <a:solidFill>
                  <a:srgbClr val="2A168C"/>
                </a:solidFill>
                <a:latin typeface="Avenir Next LT Pro"/>
              </a:rPr>
              <a:t> Stratégie Moyen Terme</a:t>
            </a:r>
            <a:r>
              <a:rPr lang="fr-FR" sz="1500" b="0" strike="noStrike" spc="-1" dirty="0">
                <a:solidFill>
                  <a:srgbClr val="2A168C"/>
                </a:solidFill>
                <a:latin typeface="Avenir Next LT Pro"/>
              </a:rPr>
              <a:t>: Utilisation d'un modèle de Machine Learning pour prédire la 60e valeur sur la base des 59 dernières valeurs.</a:t>
            </a:r>
          </a:p>
          <a:p>
            <a:pPr>
              <a:lnSpc>
                <a:spcPct val="110000"/>
              </a:lnSpc>
              <a:spcBef>
                <a:spcPts val="901"/>
              </a:spcBef>
              <a:buClr>
                <a:srgbClr val="262626"/>
              </a:buClr>
            </a:pPr>
            <a:r>
              <a:rPr lang="fr-FR" sz="1500" b="1" strike="noStrike" spc="-1" dirty="0">
                <a:solidFill>
                  <a:srgbClr val="2A168C"/>
                </a:solidFill>
                <a:latin typeface="Avenir Next LT Pro"/>
              </a:rPr>
              <a:t> Stratégie Court Terme</a:t>
            </a:r>
            <a:r>
              <a:rPr lang="fr-FR" sz="1500" b="0" strike="noStrike" spc="-1" dirty="0">
                <a:solidFill>
                  <a:srgbClr val="2A168C"/>
                </a:solidFill>
                <a:latin typeface="Avenir Next LT Pro"/>
              </a:rPr>
              <a:t>: Focus sur les cryptomonnaies les plus volatiles avec un script de flux de données en streaming.</a:t>
            </a:r>
            <a:endParaRPr lang="fr-FR" sz="1500" spc="-1" dirty="0">
              <a:solidFill>
                <a:srgbClr val="2A168C"/>
              </a:solidFill>
              <a:latin typeface="Avenir Next LT Pro"/>
            </a:endParaRPr>
          </a:p>
          <a:p>
            <a:pPr marL="0" indent="0">
              <a:lnSpc>
                <a:spcPct val="110000"/>
              </a:lnSpc>
              <a:spcBef>
                <a:spcPts val="901"/>
              </a:spcBef>
              <a:buClr>
                <a:srgbClr val="262626"/>
              </a:buClr>
              <a:buNone/>
            </a:pPr>
            <a:endParaRPr lang="fr-FR" sz="1500" b="0" strike="noStrike" spc="-1" dirty="0">
              <a:solidFill>
                <a:srgbClr val="2A168C"/>
              </a:solidFill>
              <a:latin typeface="Avenir Next LT Pro"/>
            </a:endParaRPr>
          </a:p>
          <a:p>
            <a:pPr marL="0" indent="0">
              <a:lnSpc>
                <a:spcPct val="110000"/>
              </a:lnSpc>
              <a:spcBef>
                <a:spcPts val="901"/>
              </a:spcBef>
              <a:buClr>
                <a:srgbClr val="262626"/>
              </a:buClr>
              <a:buNone/>
            </a:pPr>
            <a:r>
              <a:rPr lang="fr-FR" sz="1500" b="0" strike="noStrike" spc="-1" dirty="0">
                <a:solidFill>
                  <a:srgbClr val="2A168C"/>
                </a:solidFill>
                <a:latin typeface="Avenir Next LT Pro"/>
              </a:rPr>
              <a:t>Nous avons choisi de présenter ces différentes stratégies non pas pour leur efficacité en tant que robots de trading, mais pour montrer la robustesse et la flexibilité de notre architecture de données</a:t>
            </a:r>
            <a:r>
              <a:rPr lang="fr-FR" sz="1500" b="0" strike="noStrike" spc="-1" dirty="0">
                <a:solidFill>
                  <a:srgbClr val="000000"/>
                </a:solidFill>
                <a:latin typeface="Avenir Next LT Pro"/>
              </a:rPr>
              <a:t>. </a:t>
            </a:r>
          </a:p>
          <a:p>
            <a:pPr>
              <a:lnSpc>
                <a:spcPct val="110000"/>
              </a:lnSpc>
              <a:spcBef>
                <a:spcPts val="901"/>
              </a:spcBef>
              <a:buNone/>
            </a:pPr>
            <a:endParaRPr lang="fr-FR" sz="1500" b="0" strike="noStrike" spc="-1" dirty="0">
              <a:solidFill>
                <a:srgbClr val="000000"/>
              </a:solidFill>
              <a:latin typeface="Avenir Next LT Pro"/>
            </a:endParaRPr>
          </a:p>
        </p:txBody>
      </p:sp>
      <p:sp>
        <p:nvSpPr>
          <p:cNvPr id="2" name="PlaceHolder 2">
            <a:extLst>
              <a:ext uri="{FF2B5EF4-FFF2-40B4-BE49-F238E27FC236}">
                <a16:creationId xmlns:a16="http://schemas.microsoft.com/office/drawing/2014/main" id="{931BD3EE-341E-27E6-F3A3-C1FE3D0A96C6}"/>
              </a:ext>
            </a:extLst>
          </p:cNvPr>
          <p:cNvSpPr txBox="1">
            <a:spLocks/>
          </p:cNvSpPr>
          <p:nvPr/>
        </p:nvSpPr>
        <p:spPr>
          <a:xfrm>
            <a:off x="1182793" y="1533433"/>
            <a:ext cx="10058040" cy="861423"/>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901"/>
              </a:spcBef>
              <a:buFont typeface="Courier New" panose="02070309020205020404" pitchFamily="49" charset="0"/>
              <a:buChar char="o"/>
            </a:pPr>
            <a:r>
              <a:rPr lang="fr-FR" sz="1500" spc="-1" dirty="0">
                <a:solidFill>
                  <a:srgbClr val="2A168C"/>
                </a:solidFill>
                <a:latin typeface="Avenir Next LT Pro"/>
              </a:rPr>
              <a:t>Visualisation des données simplifiée, user </a:t>
            </a:r>
            <a:r>
              <a:rPr lang="fr-FR" sz="1500" spc="-1" dirty="0" err="1">
                <a:solidFill>
                  <a:srgbClr val="2A168C"/>
                </a:solidFill>
                <a:latin typeface="Avenir Next LT Pro"/>
              </a:rPr>
              <a:t>friendly</a:t>
            </a:r>
            <a:endParaRPr lang="fr-FR" sz="1500" spc="-1" dirty="0">
              <a:solidFill>
                <a:srgbClr val="2A168C"/>
              </a:solidFill>
              <a:latin typeface="Avenir Next LT Pro"/>
            </a:endParaRPr>
          </a:p>
          <a:p>
            <a:pPr>
              <a:lnSpc>
                <a:spcPct val="110000"/>
              </a:lnSpc>
              <a:spcBef>
                <a:spcPts val="901"/>
              </a:spcBef>
              <a:buFont typeface="Courier New" panose="02070309020205020404" pitchFamily="49" charset="0"/>
              <a:buChar char="o"/>
            </a:pPr>
            <a:r>
              <a:rPr lang="fr-FR" sz="1500" spc="-1" dirty="0">
                <a:solidFill>
                  <a:srgbClr val="2A168C"/>
                </a:solidFill>
                <a:latin typeface="Avenir Next LT Pro"/>
              </a:rPr>
              <a:t>Regroupement des différents outils/services sur une seule plateforme</a:t>
            </a:r>
          </a:p>
        </p:txBody>
      </p:sp>
      <p:sp>
        <p:nvSpPr>
          <p:cNvPr id="5" name="ZoneTexte 4">
            <a:extLst>
              <a:ext uri="{FF2B5EF4-FFF2-40B4-BE49-F238E27FC236}">
                <a16:creationId xmlns:a16="http://schemas.microsoft.com/office/drawing/2014/main" id="{EF8098EF-0485-B09E-2F99-EC2E2FDA9A6F}"/>
              </a:ext>
            </a:extLst>
          </p:cNvPr>
          <p:cNvSpPr txBox="1"/>
          <p:nvPr/>
        </p:nvSpPr>
        <p:spPr>
          <a:xfrm>
            <a:off x="1182793" y="2396057"/>
            <a:ext cx="6096000" cy="377989"/>
          </a:xfrm>
          <a:prstGeom prst="rect">
            <a:avLst/>
          </a:prstGeom>
          <a:noFill/>
        </p:spPr>
        <p:txBody>
          <a:bodyPr wrap="square">
            <a:spAutoFit/>
          </a:bodyPr>
          <a:lstStyle/>
          <a:p>
            <a:pPr marL="0" indent="0">
              <a:lnSpc>
                <a:spcPct val="110000"/>
              </a:lnSpc>
              <a:spcBef>
                <a:spcPts val="901"/>
              </a:spcBef>
              <a:buClr>
                <a:srgbClr val="262626"/>
              </a:buClr>
              <a:buNone/>
            </a:pPr>
            <a:r>
              <a:rPr lang="fr-FR" sz="1800" b="1" strike="noStrike" spc="-1" dirty="0">
                <a:solidFill>
                  <a:srgbClr val="DD8047"/>
                </a:solidFill>
                <a:latin typeface="Avenir Next LT Pro"/>
              </a:rPr>
              <a:t>Approche multi-stratégies de trading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1346541"/>
            <a:ext cx="10058040" cy="1710076"/>
          </a:xfrm>
          <a:prstGeom prst="rect">
            <a:avLst/>
          </a:prstGeom>
        </p:spPr>
        <p:txBody>
          <a:bodyPr vert="horz" lIns="91440" tIns="45720" rIns="91440" bIns="45720" rtlCol="0" anchor="ctr">
            <a:normAutofit fontScale="90000"/>
          </a:bodyPr>
          <a:lstStyle/>
          <a:p>
            <a:r>
              <a:rPr lang="fr-FR" sz="4000" b="1" spc="-1" dirty="0">
                <a:solidFill>
                  <a:srgbClr val="DD8047"/>
                </a:solidFill>
                <a:latin typeface="Avenir Next LT Pro Light"/>
              </a:rPr>
              <a:t>Organisation de l’équipe</a:t>
            </a:r>
            <a:br>
              <a:rPr lang="fr-FR" sz="4000" b="1" spc="-1" dirty="0">
                <a:solidFill>
                  <a:srgbClr val="DD8047"/>
                </a:solidFill>
                <a:latin typeface="Avenir Next LT Pro Light"/>
              </a:rPr>
            </a:br>
            <a:br>
              <a:rPr lang="fr-FR" sz="4000" b="1" spc="-1" dirty="0">
                <a:solidFill>
                  <a:srgbClr val="DD8047"/>
                </a:solidFill>
                <a:latin typeface="Avenir Next LT Pro Light"/>
              </a:rPr>
            </a:br>
            <a:br>
              <a:rPr lang="fr-FR" sz="4000" b="1" spc="-1" dirty="0">
                <a:solidFill>
                  <a:srgbClr val="DD8047"/>
                </a:solidFill>
                <a:latin typeface="Avenir Next LT Pro Light"/>
              </a:rPr>
            </a:br>
            <a:br>
              <a:rPr lang="fr-FR" sz="4000" b="1" spc="-1" dirty="0">
                <a:solidFill>
                  <a:srgbClr val="DD8047"/>
                </a:solidFill>
                <a:latin typeface="Avenir Next LT Pro Light"/>
              </a:rPr>
            </a:br>
            <a:br>
              <a:rPr lang="fr-FR" sz="4000" b="1" spc="-1" dirty="0">
                <a:solidFill>
                  <a:srgbClr val="DD8047"/>
                </a:solidFill>
                <a:latin typeface="Avenir Next LT Pro Light"/>
              </a:rPr>
            </a:br>
            <a:r>
              <a:rPr lang="fr-FR" sz="4000" b="1" spc="-1" dirty="0">
                <a:solidFill>
                  <a:srgbClr val="DD8047"/>
                </a:solidFill>
                <a:latin typeface="Avenir Next LT Pro Light"/>
              </a:rPr>
              <a:t>Difficultés rencontrées</a:t>
            </a:r>
          </a:p>
        </p:txBody>
      </p:sp>
      <p:sp>
        <p:nvSpPr>
          <p:cNvPr id="171" name="PlaceHolder 2"/>
          <p:cNvSpPr>
            <a:spLocks noGrp="1"/>
          </p:cNvSpPr>
          <p:nvPr>
            <p:ph/>
          </p:nvPr>
        </p:nvSpPr>
        <p:spPr>
          <a:xfrm>
            <a:off x="1066680" y="1770743"/>
            <a:ext cx="10058040" cy="4629172"/>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spc="-1" dirty="0" err="1">
                <a:solidFill>
                  <a:srgbClr val="2A168C"/>
                </a:solidFill>
                <a:latin typeface="Avenir Next LT Pro"/>
              </a:rPr>
              <a:t>Github</a:t>
            </a:r>
            <a:r>
              <a:rPr lang="fr-FR" sz="1500" spc="-1" dirty="0">
                <a:solidFill>
                  <a:srgbClr val="2A168C"/>
                </a:solidFill>
                <a:latin typeface="Avenir Next LT Pro"/>
              </a:rPr>
              <a:t> pour partage du code / Slack pour la communication</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RDV /2 semaines avec mentor + RDV /2 semaines équipe</a:t>
            </a:r>
          </a:p>
          <a:p>
            <a:pPr marL="0" indent="0">
              <a:lnSpc>
                <a:spcPct val="110000"/>
              </a:lnSpc>
              <a:spcBef>
                <a:spcPts val="901"/>
              </a:spcBef>
              <a:buClr>
                <a:srgbClr val="262626"/>
              </a:buClr>
              <a:buNone/>
            </a:pPr>
            <a:endParaRPr lang="fr-FR" sz="1500" spc="-1" dirty="0">
              <a:solidFill>
                <a:srgbClr val="2A168C"/>
              </a:solidFill>
              <a:latin typeface="Avenir Next LT Pro"/>
            </a:endParaRPr>
          </a:p>
          <a:p>
            <a:pPr marL="0" indent="0">
              <a:lnSpc>
                <a:spcPct val="110000"/>
              </a:lnSpc>
              <a:spcBef>
                <a:spcPts val="901"/>
              </a:spcBef>
              <a:buClr>
                <a:srgbClr val="262626"/>
              </a:buClr>
              <a:buNone/>
            </a:pPr>
            <a:endParaRPr lang="fr-FR" sz="1500" spc="-1" dirty="0">
              <a:solidFill>
                <a:srgbClr val="2A168C"/>
              </a:solidFill>
              <a:latin typeface="Avenir Next LT Pro"/>
            </a:endParaRPr>
          </a:p>
          <a:p>
            <a:pPr marL="0" indent="0">
              <a:lnSpc>
                <a:spcPct val="110000"/>
              </a:lnSpc>
              <a:spcBef>
                <a:spcPts val="901"/>
              </a:spcBef>
              <a:buClr>
                <a:srgbClr val="262626"/>
              </a:buClr>
              <a:buNone/>
            </a:pPr>
            <a:endParaRPr lang="fr-FR" sz="1500" spc="-1" dirty="0">
              <a:solidFill>
                <a:srgbClr val="2A168C"/>
              </a:solidFill>
              <a:latin typeface="Avenir Next LT Pro"/>
            </a:endParaRPr>
          </a:p>
          <a:p>
            <a:pPr marL="0" indent="0">
              <a:lnSpc>
                <a:spcPct val="110000"/>
              </a:lnSpc>
              <a:spcBef>
                <a:spcPts val="901"/>
              </a:spcBef>
              <a:buClr>
                <a:srgbClr val="262626"/>
              </a:buClr>
              <a:buNone/>
            </a:pPr>
            <a:endParaRPr lang="fr-FR" sz="1500" spc="-1" dirty="0">
              <a:solidFill>
                <a:srgbClr val="2A168C"/>
              </a:solidFill>
              <a:latin typeface="Avenir Next LT Pro"/>
            </a:endParaRP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Décalage membre de l’équipe sur background IT</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Mentor + aide de l’extérieur problématiques réseaux</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Compatibilité des différents systèmes d’exploitation (Windows/MAC/Linux)</a:t>
            </a:r>
            <a:endParaRPr lang="fr-FR" sz="1500" spc="-1" dirty="0">
              <a:solidFill>
                <a:srgbClr val="000000"/>
              </a:solidFill>
              <a:latin typeface="Avenir Next LT Pro"/>
            </a:endParaRP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Déploiement du dashboard avec Kubernetes/Helm et architecture réseau</a:t>
            </a:r>
          </a:p>
        </p:txBody>
      </p:sp>
    </p:spTree>
    <p:extLst>
      <p:ext uri="{BB962C8B-B14F-4D97-AF65-F5344CB8AC3E}">
        <p14:creationId xmlns:p14="http://schemas.microsoft.com/office/powerpoint/2010/main" val="721726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286999"/>
            <a:ext cx="10058040" cy="1710076"/>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Pistes d’amélioration</a:t>
            </a:r>
          </a:p>
        </p:txBody>
      </p:sp>
      <p:sp>
        <p:nvSpPr>
          <p:cNvPr id="171" name="PlaceHolder 2"/>
          <p:cNvSpPr>
            <a:spLocks noGrp="1"/>
          </p:cNvSpPr>
          <p:nvPr>
            <p:ph/>
          </p:nvPr>
        </p:nvSpPr>
        <p:spPr>
          <a:xfrm>
            <a:off x="1066680" y="1814286"/>
            <a:ext cx="10058040" cy="403297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Code « franglais » à corriger</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Amélioration du modèle ML</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Plus d’UX à mettre en place</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Amélioration du dashboard (graphiques / fonctionnalités)</a:t>
            </a:r>
          </a:p>
          <a:p>
            <a:pPr marL="182880" indent="-182880">
              <a:lnSpc>
                <a:spcPct val="110000"/>
              </a:lnSpc>
              <a:spcBef>
                <a:spcPts val="901"/>
              </a:spcBef>
              <a:buClr>
                <a:srgbClr val="262626"/>
              </a:buClr>
              <a:buFont typeface="Garamond"/>
              <a:buChar char="◦"/>
            </a:pPr>
            <a:endParaRPr lang="fr-FR" sz="1500" spc="-1" dirty="0">
              <a:solidFill>
                <a:srgbClr val="2A168C"/>
              </a:solidFill>
              <a:latin typeface="Avenir Next LT Pro"/>
            </a:endParaRPr>
          </a:p>
          <a:p>
            <a:pPr marL="0" indent="0">
              <a:lnSpc>
                <a:spcPct val="110000"/>
              </a:lnSpc>
              <a:spcBef>
                <a:spcPts val="901"/>
              </a:spcBef>
              <a:buClr>
                <a:srgbClr val="262626"/>
              </a:buClr>
              <a:buNone/>
            </a:pPr>
            <a:endParaRPr lang="fr-FR" sz="1500" spc="-1" dirty="0">
              <a:solidFill>
                <a:srgbClr val="000000"/>
              </a:solidFill>
              <a:latin typeface="Avenir Next LT Pro"/>
            </a:endParaRPr>
          </a:p>
          <a:p>
            <a:pPr marL="0" indent="0">
              <a:lnSpc>
                <a:spcPct val="110000"/>
              </a:lnSpc>
              <a:spcBef>
                <a:spcPts val="901"/>
              </a:spcBef>
              <a:buClr>
                <a:srgbClr val="262626"/>
              </a:buClr>
              <a:buNone/>
            </a:pPr>
            <a:endParaRPr lang="fr-FR" sz="1500" spc="-1" dirty="0">
              <a:solidFill>
                <a:srgbClr val="2A168C"/>
              </a:solidFill>
              <a:latin typeface="Avenir Next LT Pro"/>
            </a:endParaRP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Un projet fonctionnel avec beaucoup d’objectifs très distincts</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Un focus sur l’ingénierie des données</a:t>
            </a:r>
          </a:p>
          <a:p>
            <a:pPr marL="182880" indent="-182880">
              <a:lnSpc>
                <a:spcPct val="110000"/>
              </a:lnSpc>
              <a:spcBef>
                <a:spcPts val="901"/>
              </a:spcBef>
              <a:buClr>
                <a:srgbClr val="262626"/>
              </a:buClr>
              <a:buFont typeface="Garamond"/>
              <a:buChar char="◦"/>
            </a:pPr>
            <a:endParaRPr lang="fr-FR" sz="1500" spc="-1" dirty="0">
              <a:solidFill>
                <a:srgbClr val="2A168C"/>
              </a:solidFill>
              <a:latin typeface="Avenir Next LT Pro"/>
            </a:endParaRPr>
          </a:p>
        </p:txBody>
      </p:sp>
      <p:sp>
        <p:nvSpPr>
          <p:cNvPr id="2" name="PlaceHolder 1">
            <a:extLst>
              <a:ext uri="{FF2B5EF4-FFF2-40B4-BE49-F238E27FC236}">
                <a16:creationId xmlns:a16="http://schemas.microsoft.com/office/drawing/2014/main" id="{E3F0222C-AF12-E493-C79C-1170D90CF7B8}"/>
              </a:ext>
            </a:extLst>
          </p:cNvPr>
          <p:cNvSpPr txBox="1">
            <a:spLocks/>
          </p:cNvSpPr>
          <p:nvPr/>
        </p:nvSpPr>
        <p:spPr>
          <a:xfrm>
            <a:off x="1066680" y="3033790"/>
            <a:ext cx="10058040" cy="17100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spc="-1" dirty="0">
                <a:solidFill>
                  <a:srgbClr val="DD8047"/>
                </a:solidFill>
                <a:latin typeface="Avenir Next LT Pro Light"/>
              </a:rPr>
              <a:t>Conclusion</a:t>
            </a:r>
          </a:p>
        </p:txBody>
      </p:sp>
    </p:spTree>
    <p:extLst>
      <p:ext uri="{BB962C8B-B14F-4D97-AF65-F5344CB8AC3E}">
        <p14:creationId xmlns:p14="http://schemas.microsoft.com/office/powerpoint/2010/main" val="3844887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3BD7BBAF-B609-63C8-EA91-56D186529003}"/>
              </a:ext>
            </a:extLst>
          </p:cNvPr>
          <p:cNvSpPr txBox="1">
            <a:spLocks/>
          </p:cNvSpPr>
          <p:nvPr/>
        </p:nvSpPr>
        <p:spPr>
          <a:xfrm>
            <a:off x="965680" y="108573"/>
            <a:ext cx="10058040" cy="17100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spc="-1" dirty="0">
                <a:solidFill>
                  <a:srgbClr val="DD8047"/>
                </a:solidFill>
                <a:latin typeface="Avenir Next LT Pro Light"/>
              </a:rPr>
              <a:t>Questions / Echanges</a:t>
            </a:r>
          </a:p>
        </p:txBody>
      </p:sp>
      <p:pic>
        <p:nvPicPr>
          <p:cNvPr id="4" name="Image 3">
            <a:extLst>
              <a:ext uri="{FF2B5EF4-FFF2-40B4-BE49-F238E27FC236}">
                <a16:creationId xmlns:a16="http://schemas.microsoft.com/office/drawing/2014/main" id="{92597F08-DB4E-6B79-61A5-BA879204896C}"/>
              </a:ext>
            </a:extLst>
          </p:cNvPr>
          <p:cNvPicPr>
            <a:picLocks noChangeAspect="1"/>
          </p:cNvPicPr>
          <p:nvPr/>
        </p:nvPicPr>
        <p:blipFill>
          <a:blip r:embed="rId3"/>
          <a:stretch>
            <a:fillRect/>
          </a:stretch>
        </p:blipFill>
        <p:spPr>
          <a:xfrm>
            <a:off x="739723" y="3992386"/>
            <a:ext cx="5377063" cy="24225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 5">
            <a:extLst>
              <a:ext uri="{FF2B5EF4-FFF2-40B4-BE49-F238E27FC236}">
                <a16:creationId xmlns:a16="http://schemas.microsoft.com/office/drawing/2014/main" id="{BAA61845-DA0C-6D5E-5C76-EDEDE4072A2E}"/>
              </a:ext>
            </a:extLst>
          </p:cNvPr>
          <p:cNvPicPr>
            <a:picLocks noChangeAspect="1"/>
          </p:cNvPicPr>
          <p:nvPr/>
        </p:nvPicPr>
        <p:blipFill>
          <a:blip r:embed="rId4"/>
          <a:stretch>
            <a:fillRect/>
          </a:stretch>
        </p:blipFill>
        <p:spPr>
          <a:xfrm>
            <a:off x="892249" y="1402974"/>
            <a:ext cx="5508377" cy="24225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 7">
            <a:extLst>
              <a:ext uri="{FF2B5EF4-FFF2-40B4-BE49-F238E27FC236}">
                <a16:creationId xmlns:a16="http://schemas.microsoft.com/office/drawing/2014/main" id="{ED2DC90F-B1E3-57A3-9B18-8965582BD272}"/>
              </a:ext>
            </a:extLst>
          </p:cNvPr>
          <p:cNvPicPr>
            <a:picLocks noChangeAspect="1"/>
          </p:cNvPicPr>
          <p:nvPr/>
        </p:nvPicPr>
        <p:blipFill rotWithShape="1">
          <a:blip r:embed="rId5"/>
          <a:srcRect r="25611"/>
          <a:stretch/>
        </p:blipFill>
        <p:spPr>
          <a:xfrm>
            <a:off x="6792512" y="1402975"/>
            <a:ext cx="4457165" cy="24225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Image 9">
            <a:extLst>
              <a:ext uri="{FF2B5EF4-FFF2-40B4-BE49-F238E27FC236}">
                <a16:creationId xmlns:a16="http://schemas.microsoft.com/office/drawing/2014/main" id="{28F1ED77-76D2-406C-8EDF-55E1EA33FA4F}"/>
              </a:ext>
            </a:extLst>
          </p:cNvPr>
          <p:cNvPicPr>
            <a:picLocks noChangeAspect="1"/>
          </p:cNvPicPr>
          <p:nvPr/>
        </p:nvPicPr>
        <p:blipFill>
          <a:blip r:embed="rId6"/>
          <a:stretch>
            <a:fillRect/>
          </a:stretch>
        </p:blipFill>
        <p:spPr>
          <a:xfrm>
            <a:off x="6400626" y="3992386"/>
            <a:ext cx="4457164" cy="22791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87232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798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727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2"/>
          <p:cNvSpPr>
            <a:spLocks noGrp="1"/>
          </p:cNvSpPr>
          <p:nvPr>
            <p:ph/>
          </p:nvPr>
        </p:nvSpPr>
        <p:spPr>
          <a:xfrm>
            <a:off x="874956" y="411480"/>
            <a:ext cx="10058040" cy="5733288"/>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Introduction : Présentation de l'équipe et du sujet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Objectifs du projet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Diagramme général du projet </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Récolte des données : Architecture, streaming et pré-</a:t>
            </a:r>
            <a:r>
              <a:rPr lang="fr-FR" sz="1500" b="0" strike="noStrike" spc="-1" dirty="0" err="1">
                <a:solidFill>
                  <a:srgbClr val="000000"/>
                </a:solidFill>
                <a:latin typeface="Avenir Next LT Pro"/>
              </a:rPr>
              <a:t>processing</a:t>
            </a:r>
            <a:r>
              <a:rPr lang="fr-FR" sz="1500" b="0" strike="noStrike" spc="-1" dirty="0">
                <a:solidFill>
                  <a:srgbClr val="000000"/>
                </a:solidFill>
                <a:latin typeface="Avenir Next LT Pro"/>
              </a:rPr>
              <a:t> </a:t>
            </a:r>
          </a:p>
          <a:p>
            <a:pPr marL="0" indent="0">
              <a:lnSpc>
                <a:spcPct val="110000"/>
              </a:lnSpc>
              <a:spcBef>
                <a:spcPts val="901"/>
              </a:spcBef>
              <a:buClr>
                <a:srgbClr val="262626"/>
              </a:buClr>
              <a:buNone/>
            </a:pPr>
            <a:r>
              <a:rPr lang="fr-FR" sz="1200" b="0" strike="noStrike" spc="-1" dirty="0">
                <a:solidFill>
                  <a:schemeClr val="bg2">
                    <a:lumMod val="50000"/>
                  </a:schemeClr>
                </a:solidFill>
                <a:latin typeface="Avenir Next LT Pro"/>
              </a:rPr>
              <a:t>(API de </a:t>
            </a:r>
            <a:r>
              <a:rPr lang="fr-FR" sz="1200" b="0" strike="noStrike" spc="-1" dirty="0" err="1">
                <a:solidFill>
                  <a:schemeClr val="bg2">
                    <a:lumMod val="50000"/>
                  </a:schemeClr>
                </a:solidFill>
                <a:latin typeface="Avenir Next LT Pro"/>
              </a:rPr>
              <a:t>Binance</a:t>
            </a:r>
            <a:r>
              <a:rPr lang="fr-FR" sz="1200" b="0" strike="noStrike" spc="-1" dirty="0">
                <a:solidFill>
                  <a:schemeClr val="bg2">
                    <a:lumMod val="50000"/>
                  </a:schemeClr>
                </a:solidFill>
                <a:latin typeface="Avenir Next LT Pro"/>
              </a:rPr>
              <a:t>, + fiable des plateformes, autres idée BDD toute prête mais pas de streaming? JSON ou </a:t>
            </a:r>
            <a:r>
              <a:rPr lang="fr-FR" sz="1200" b="0" strike="noStrike" spc="-1" dirty="0" err="1">
                <a:solidFill>
                  <a:schemeClr val="bg2">
                    <a:lumMod val="50000"/>
                  </a:schemeClr>
                </a:solidFill>
                <a:latin typeface="Avenir Next LT Pro"/>
              </a:rPr>
              <a:t>websocket</a:t>
            </a:r>
            <a:r>
              <a:rPr lang="fr-FR" sz="1200" b="0" strike="noStrike" spc="-1" dirty="0">
                <a:solidFill>
                  <a:schemeClr val="bg2">
                    <a:lumMod val="50000"/>
                  </a:schemeClr>
                </a:solidFill>
                <a:latin typeface="Avenir Next LT Pro"/>
              </a:rPr>
              <a:t> pour le </a:t>
            </a:r>
            <a:r>
              <a:rPr lang="fr-FR" sz="1200" b="0" strike="noStrike" spc="-1" dirty="0" err="1">
                <a:solidFill>
                  <a:schemeClr val="bg2">
                    <a:lumMod val="50000"/>
                  </a:schemeClr>
                </a:solidFill>
                <a:latin typeface="Avenir Next LT Pro"/>
              </a:rPr>
              <a:t>stream</a:t>
            </a:r>
            <a:r>
              <a:rPr lang="fr-FR" sz="1200" b="0" strike="noStrike" spc="-1" dirty="0">
                <a:solidFill>
                  <a:schemeClr val="bg2">
                    <a:lumMod val="50000"/>
                  </a:schemeClr>
                </a:solidFill>
                <a:latin typeface="Avenir Next LT Pro"/>
              </a:rPr>
              <a:t>, pré-</a:t>
            </a:r>
            <a:r>
              <a:rPr lang="fr-FR" sz="1200" b="0" strike="noStrike" spc="-1" dirty="0" err="1">
                <a:solidFill>
                  <a:schemeClr val="bg2">
                    <a:lumMod val="50000"/>
                  </a:schemeClr>
                </a:solidFill>
                <a:latin typeface="Avenir Next LT Pro"/>
              </a:rPr>
              <a:t>processing</a:t>
            </a:r>
            <a:r>
              <a:rPr lang="fr-FR" sz="1200" b="0" strike="noStrike" spc="-1" dirty="0">
                <a:solidFill>
                  <a:schemeClr val="bg2">
                    <a:lumMod val="50000"/>
                  </a:schemeClr>
                </a:solidFill>
                <a:latin typeface="Avenir Next LT Pro"/>
              </a:rPr>
              <a:t> : </a:t>
            </a:r>
            <a:r>
              <a:rPr lang="fr-FR" sz="1200" b="0" strike="noStrike" spc="-1" dirty="0" err="1">
                <a:solidFill>
                  <a:schemeClr val="bg2">
                    <a:lumMod val="50000"/>
                  </a:schemeClr>
                </a:solidFill>
                <a:latin typeface="Avenir Next LT Pro"/>
              </a:rPr>
              <a:t>binance</a:t>
            </a:r>
            <a:r>
              <a:rPr lang="fr-FR" sz="1200" b="0" strike="noStrike" spc="-1" dirty="0">
                <a:solidFill>
                  <a:schemeClr val="bg2">
                    <a:lumMod val="50000"/>
                  </a:schemeClr>
                </a:solidFill>
                <a:latin typeface="Avenir Next LT Pro"/>
              </a:rPr>
              <a:t> déjà très bien (pas de NA, etc..), timestamp </a:t>
            </a:r>
            <a:r>
              <a:rPr lang="fr-FR" sz="1200" b="0" strike="noStrike" spc="-1" dirty="0" err="1">
                <a:solidFill>
                  <a:schemeClr val="bg2">
                    <a:lumMod val="50000"/>
                  </a:schemeClr>
                </a:solidFill>
                <a:latin typeface="Avenir Next LT Pro"/>
              </a:rPr>
              <a:t>primarykey</a:t>
            </a:r>
            <a:r>
              <a:rPr lang="fr-FR" sz="1200" b="0" strike="noStrike" spc="-1" dirty="0">
                <a:solidFill>
                  <a:schemeClr val="bg2">
                    <a:lumMod val="50000"/>
                  </a:schemeClr>
                </a:solidFill>
                <a:latin typeface="Avenir Next LT Pro"/>
              </a:rPr>
              <a: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Stockage des données : SQL ou MongoDB, pourquoi ce choix</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SQL car données très relationnelles pour les prix et volumes des court, Mongo pour WIKIPEDIA scrapping car analyse de sentiments (données non structurés)</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Différente stratégie de trading : CT/MT/LT</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Stream pour CT, machine </a:t>
            </a:r>
            <a:r>
              <a:rPr lang="fr-FR" sz="1200" spc="-1" dirty="0" err="1">
                <a:solidFill>
                  <a:schemeClr val="bg2">
                    <a:lumMod val="50000"/>
                  </a:schemeClr>
                </a:solidFill>
                <a:latin typeface="Avenir Next LT Pro"/>
              </a:rPr>
              <a:t>learning</a:t>
            </a:r>
            <a:r>
              <a:rPr lang="fr-FR" sz="1200" spc="-1" dirty="0">
                <a:solidFill>
                  <a:schemeClr val="bg2">
                    <a:lumMod val="50000"/>
                  </a:schemeClr>
                </a:solidFill>
                <a:latin typeface="Avenir Next LT Pro"/>
              </a:rPr>
              <a:t> pour MT, SMA pour LT, + analyse de sentiment pour décision</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Mise en production : Docker, </a:t>
            </a:r>
            <a:r>
              <a:rPr lang="fr-FR" sz="1500" b="0" strike="noStrike" spc="-1" dirty="0" err="1">
                <a:solidFill>
                  <a:srgbClr val="000000"/>
                </a:solidFill>
                <a:latin typeface="Avenir Next LT Pro"/>
              </a:rPr>
              <a:t>FastAPI</a:t>
            </a:r>
            <a:endParaRPr lang="fr-FR" sz="1500" b="0" strike="noStrike" spc="-1" dirty="0">
              <a:solidFill>
                <a:srgbClr val="000000"/>
              </a:solidFill>
              <a:latin typeface="Avenir Next LT Pro"/>
            </a:endParaRPr>
          </a:p>
          <a:p>
            <a:pPr marL="0" indent="0">
              <a:lnSpc>
                <a:spcPct val="110000"/>
              </a:lnSpc>
              <a:spcBef>
                <a:spcPts val="901"/>
              </a:spcBef>
              <a:buClr>
                <a:srgbClr val="262626"/>
              </a:buClr>
              <a:buNone/>
            </a:pPr>
            <a:r>
              <a:rPr lang="fr-FR" sz="1200" b="0" strike="noStrike" spc="-1" dirty="0" err="1">
                <a:solidFill>
                  <a:schemeClr val="bg2">
                    <a:lumMod val="50000"/>
                  </a:schemeClr>
                </a:solidFill>
                <a:latin typeface="Avenir Next LT Pro"/>
              </a:rPr>
              <a:t>Fast</a:t>
            </a:r>
            <a:r>
              <a:rPr lang="fr-FR" sz="1200" spc="-1" dirty="0" err="1">
                <a:solidFill>
                  <a:schemeClr val="bg2">
                    <a:lumMod val="50000"/>
                  </a:schemeClr>
                </a:solidFill>
                <a:latin typeface="Avenir Next LT Pro"/>
              </a:rPr>
              <a:t>API</a:t>
            </a:r>
            <a:r>
              <a:rPr lang="fr-FR" sz="1200" spc="-1" dirty="0">
                <a:solidFill>
                  <a:schemeClr val="bg2">
                    <a:lumMod val="50000"/>
                  </a:schemeClr>
                </a:solidFill>
                <a:latin typeface="Avenir Next LT Pro"/>
              </a:rPr>
              <a:t> pour utilisation du modèle entrainer de Machine Learning (simple appel avec les dernière valeur).</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Docker pour éviter problème de version, environnement. </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pc="-1" dirty="0">
                <a:solidFill>
                  <a:srgbClr val="000000"/>
                </a:solidFill>
                <a:latin typeface="Avenir Next LT Pro"/>
              </a:rPr>
              <a:t> Présentation du Dash</a:t>
            </a:r>
            <a:endParaRPr lang="fr-FR" sz="15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Orchestration et Scalabilité : Kubernetes &amp; Helm</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Kubernetes pour disponibilité &amp; scalabilité. Helm pour l’utilisation de </a:t>
            </a:r>
            <a:r>
              <a:rPr lang="fr-FR" sz="1200" spc="-1" dirty="0" err="1">
                <a:solidFill>
                  <a:schemeClr val="bg2">
                    <a:lumMod val="50000"/>
                  </a:schemeClr>
                </a:solidFill>
                <a:latin typeface="Avenir Next LT Pro"/>
              </a:rPr>
              <a:t>template</a:t>
            </a:r>
            <a:r>
              <a:rPr lang="fr-FR" sz="1200" spc="-1" dirty="0">
                <a:solidFill>
                  <a:schemeClr val="bg2">
                    <a:lumMod val="50000"/>
                  </a:schemeClr>
                </a:solidFill>
                <a:latin typeface="Avenir Next LT Pro"/>
              </a:rPr>
              <a:t> pour faire un environnement dev et prod (fichier value)</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Conclusion</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Questions/Réponses</a:t>
            </a:r>
          </a:p>
          <a:p>
            <a:pPr>
              <a:lnSpc>
                <a:spcPct val="110000"/>
              </a:lnSpc>
              <a:spcBef>
                <a:spcPts val="901"/>
              </a:spcBef>
              <a:buNone/>
            </a:pPr>
            <a:endParaRPr lang="fr-FR" sz="1500" b="0" strike="noStrike" spc="-1" dirty="0">
              <a:solidFill>
                <a:srgbClr val="000000"/>
              </a:solidFill>
              <a:latin typeface="Avenir Next LT Pro"/>
            </a:endParaRPr>
          </a:p>
        </p:txBody>
      </p:sp>
    </p:spTree>
    <p:extLst>
      <p:ext uri="{BB962C8B-B14F-4D97-AF65-F5344CB8AC3E}">
        <p14:creationId xmlns:p14="http://schemas.microsoft.com/office/powerpoint/2010/main" val="612412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26754A-2D41-35BA-6072-0FE4CE62D2C6}"/>
              </a:ext>
            </a:extLst>
          </p:cNvPr>
          <p:cNvSpPr>
            <a:spLocks noGrp="1"/>
          </p:cNvSpPr>
          <p:nvPr>
            <p:ph type="title"/>
          </p:nvPr>
        </p:nvSpPr>
        <p:spPr/>
        <p:txBody>
          <a:bodyPr/>
          <a:lstStyle/>
          <a:p>
            <a:endParaRPr lang="fr-FR"/>
          </a:p>
        </p:txBody>
      </p:sp>
      <p:sp>
        <p:nvSpPr>
          <p:cNvPr id="3" name="Sous-titre 2">
            <a:extLst>
              <a:ext uri="{FF2B5EF4-FFF2-40B4-BE49-F238E27FC236}">
                <a16:creationId xmlns:a16="http://schemas.microsoft.com/office/drawing/2014/main" id="{914F46A0-F55F-FB61-D176-118209AF0FF6}"/>
              </a:ext>
            </a:extLst>
          </p:cNvPr>
          <p:cNvSpPr>
            <a:spLocks noGrp="1"/>
          </p:cNvSpPr>
          <p:nvPr>
            <p:ph type="subTitle"/>
          </p:nvPr>
        </p:nvSpPr>
        <p:spPr>
          <a:xfrm>
            <a:off x="1066680" y="2743380"/>
            <a:ext cx="10058040" cy="1371240"/>
          </a:xfrm>
        </p:spPr>
        <p:txBody>
          <a:bodyPr/>
          <a:lstStyle/>
          <a:p>
            <a:r>
              <a:rPr lang="fr-FR" dirty="0"/>
              <a:t>Comment on a travaillé?</a:t>
            </a:r>
          </a:p>
          <a:p>
            <a:r>
              <a:rPr lang="fr-FR" dirty="0"/>
              <a:t>Helm pour environnement dev</a:t>
            </a:r>
          </a:p>
          <a:p>
            <a:r>
              <a:rPr lang="fr-FR" dirty="0"/>
              <a:t>Problème streaming pour </a:t>
            </a:r>
            <a:r>
              <a:rPr lang="fr-FR" dirty="0" err="1"/>
              <a:t>replicas</a:t>
            </a:r>
            <a:r>
              <a:rPr lang="fr-FR" dirty="0"/>
              <a:t> 3</a:t>
            </a:r>
          </a:p>
        </p:txBody>
      </p:sp>
    </p:spTree>
    <p:extLst>
      <p:ext uri="{BB962C8B-B14F-4D97-AF65-F5344CB8AC3E}">
        <p14:creationId xmlns:p14="http://schemas.microsoft.com/office/powerpoint/2010/main" val="274541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2"/>
          <p:cNvSpPr>
            <a:spLocks noGrp="1"/>
          </p:cNvSpPr>
          <p:nvPr>
            <p:ph/>
          </p:nvPr>
        </p:nvSpPr>
        <p:spPr>
          <a:xfrm>
            <a:off x="1066680" y="1885950"/>
            <a:ext cx="10058040" cy="406629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Introduction : Présentation de l'équipe et du sujet</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Objectifs du projet</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Diagramme général du projet </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Récolte &amp; Stockage des données : </a:t>
            </a:r>
            <a:r>
              <a:rPr lang="fr-FR" sz="1500" spc="-1" dirty="0">
                <a:solidFill>
                  <a:srgbClr val="2A168C"/>
                </a:solidFill>
                <a:latin typeface="Avenir Next LT Pro"/>
              </a:rPr>
              <a:t>Choix et </a:t>
            </a:r>
            <a:r>
              <a:rPr lang="fr-FR" sz="1500" strike="noStrike" spc="-1" dirty="0">
                <a:solidFill>
                  <a:srgbClr val="2A168C"/>
                </a:solidFill>
                <a:latin typeface="Avenir Next LT Pro"/>
              </a:rPr>
              <a:t>instanciation des données.</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Machine Learning : </a:t>
            </a:r>
            <a:r>
              <a:rPr lang="fr-FR" sz="1500" spc="-1" dirty="0">
                <a:solidFill>
                  <a:srgbClr val="2A168C"/>
                </a:solidFill>
                <a:latin typeface="Avenir Next LT Pro"/>
              </a:rPr>
              <a:t>Présentation de l</a:t>
            </a:r>
            <a:r>
              <a:rPr lang="fr-FR" sz="1500" strike="noStrike" spc="-1" dirty="0">
                <a:solidFill>
                  <a:srgbClr val="2A168C"/>
                </a:solidFill>
                <a:latin typeface="Avenir Next LT Pro"/>
              </a:rPr>
              <a:t>'algorithme &amp; utilisation de </a:t>
            </a:r>
            <a:r>
              <a:rPr lang="fr-FR" sz="1500" strike="noStrike" spc="-1" dirty="0" err="1">
                <a:solidFill>
                  <a:srgbClr val="2A168C"/>
                </a:solidFill>
                <a:latin typeface="Avenir Next LT Pro"/>
              </a:rPr>
              <a:t>FastAPI</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Mise en production, Orchestration et Scalabilité : Docker, Kubernetes</a:t>
            </a:r>
            <a:r>
              <a:rPr lang="fr-FR" sz="1500" spc="-1" dirty="0">
                <a:solidFill>
                  <a:srgbClr val="2A168C"/>
                </a:solidFill>
                <a:latin typeface="Avenir Next LT Pro"/>
              </a:rPr>
              <a:t> &amp; </a:t>
            </a:r>
            <a:r>
              <a:rPr lang="fr-FR" sz="1500" strike="noStrike" spc="-1" dirty="0">
                <a:solidFill>
                  <a:srgbClr val="2A168C"/>
                </a:solidFill>
                <a:latin typeface="Avenir Next LT Pro"/>
              </a:rPr>
              <a:t>Helm</a:t>
            </a:r>
          </a:p>
          <a:p>
            <a:pPr marL="182880" indent="-182880">
              <a:lnSpc>
                <a:spcPct val="110000"/>
              </a:lnSpc>
              <a:spcBef>
                <a:spcPts val="901"/>
              </a:spcBef>
              <a:buClr>
                <a:srgbClr val="262626"/>
              </a:buClr>
              <a:buFont typeface="Avenir Next LT Pro Light"/>
              <a:buAutoNum type="arabicPeriod"/>
            </a:pPr>
            <a:r>
              <a:rPr lang="fr-FR" sz="1500" spc="-1" dirty="0">
                <a:solidFill>
                  <a:srgbClr val="2A168C"/>
                </a:solidFill>
                <a:latin typeface="Avenir Next LT Pro"/>
              </a:rPr>
              <a:t>Présentation du Dashboard comme outil de trading</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Organisation de l’équipe &amp; Difficultés rencontrées</a:t>
            </a:r>
          </a:p>
          <a:p>
            <a:pPr marL="182880" indent="-182880">
              <a:lnSpc>
                <a:spcPct val="110000"/>
              </a:lnSpc>
              <a:spcBef>
                <a:spcPts val="901"/>
              </a:spcBef>
              <a:buClr>
                <a:srgbClr val="262626"/>
              </a:buClr>
              <a:buFont typeface="Avenir Next LT Pro Light"/>
              <a:buAutoNum type="arabicPeriod"/>
            </a:pPr>
            <a:r>
              <a:rPr lang="fr-FR" sz="1500" spc="-1" dirty="0">
                <a:solidFill>
                  <a:srgbClr val="2A168C"/>
                </a:solidFill>
                <a:latin typeface="Avenir Next LT Pro"/>
              </a:rPr>
              <a:t>Pistes d’amélioration &amp; Conclusion</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Questions/Réponses</a:t>
            </a:r>
          </a:p>
          <a:p>
            <a:pPr>
              <a:lnSpc>
                <a:spcPct val="110000"/>
              </a:lnSpc>
              <a:spcBef>
                <a:spcPts val="901"/>
              </a:spcBef>
              <a:buNone/>
            </a:pPr>
            <a:endParaRPr lang="fr-FR" sz="1500" b="0" strike="noStrike" spc="-1" dirty="0">
              <a:solidFill>
                <a:srgbClr val="000000"/>
              </a:solidFill>
              <a:latin typeface="Avenir Next LT Pro"/>
            </a:endParaRPr>
          </a:p>
        </p:txBody>
      </p:sp>
      <p:sp>
        <p:nvSpPr>
          <p:cNvPr id="2" name="PlaceHolder 1">
            <a:extLst>
              <a:ext uri="{FF2B5EF4-FFF2-40B4-BE49-F238E27FC236}">
                <a16:creationId xmlns:a16="http://schemas.microsoft.com/office/drawing/2014/main" id="{37E62328-07A7-8D40-1510-6B561D80ABE3}"/>
              </a:ext>
            </a:extLst>
          </p:cNvPr>
          <p:cNvSpPr txBox="1">
            <a:spLocks/>
          </p:cNvSpPr>
          <p:nvPr/>
        </p:nvSpPr>
        <p:spPr>
          <a:xfrm>
            <a:off x="1066680" y="671175"/>
            <a:ext cx="10058040" cy="137124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spc="-1" dirty="0">
                <a:solidFill>
                  <a:srgbClr val="DD8047"/>
                </a:solidFill>
                <a:latin typeface="Avenir Next LT Pro Light"/>
              </a:rPr>
              <a:t>Sommaire</a:t>
            </a:r>
            <a:endParaRPr lang="fr-FR" sz="4000" b="1" spc="-1" dirty="0">
              <a:solidFill>
                <a:srgbClr val="DD8047"/>
              </a:solidFill>
              <a:latin typeface="Avenir Next LT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Récolte</a:t>
            </a:r>
            <a:r>
              <a:rPr lang="fr-FR" sz="4000" b="0" strike="noStrike" spc="-1" dirty="0">
                <a:solidFill>
                  <a:srgbClr val="262626"/>
                </a:solidFill>
                <a:latin typeface="Avenir Next LT Pro Light"/>
              </a:rPr>
              <a:t> </a:t>
            </a:r>
            <a:r>
              <a:rPr lang="fr-FR" sz="4000" b="1" spc="-1" dirty="0">
                <a:solidFill>
                  <a:srgbClr val="DD8047"/>
                </a:solidFill>
                <a:latin typeface="Avenir Next LT Pro Light"/>
              </a:rPr>
              <a:t>des</a:t>
            </a:r>
            <a:r>
              <a:rPr lang="fr-FR" sz="4000" b="0" strike="noStrike" spc="-1" dirty="0">
                <a:solidFill>
                  <a:srgbClr val="262626"/>
                </a:solidFill>
                <a:latin typeface="Avenir Next LT Pro Light"/>
              </a:rPr>
              <a:t> </a:t>
            </a:r>
            <a:r>
              <a:rPr lang="fr-FR" sz="4000" b="1" spc="-1" dirty="0">
                <a:solidFill>
                  <a:srgbClr val="DD8047"/>
                </a:solidFill>
                <a:latin typeface="Avenir Next LT Pro Light"/>
              </a:rPr>
              <a:t>données</a:t>
            </a:r>
          </a:p>
        </p:txBody>
      </p:sp>
      <p:sp>
        <p:nvSpPr>
          <p:cNvPr id="163"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Données historiques - API </a:t>
            </a:r>
            <a:r>
              <a:rPr lang="fr-FR" sz="1500" b="1" strike="noStrike" spc="-1" dirty="0" err="1">
                <a:solidFill>
                  <a:srgbClr val="000000"/>
                </a:solidFill>
                <a:latin typeface="Avenir Next LT Pro"/>
              </a:rPr>
              <a:t>Binance</a:t>
            </a:r>
            <a:r>
              <a:rPr lang="fr-FR" sz="1500" b="1" strike="noStrike" spc="-1" dirty="0">
                <a:solidFill>
                  <a:srgbClr val="000000"/>
                </a:solidFill>
                <a:latin typeface="Avenir Next LT Pro"/>
              </a:rPr>
              <a:t>/PostgreSQL</a:t>
            </a:r>
            <a:r>
              <a:rPr lang="fr-FR" sz="1500" b="0" strike="noStrike" spc="-1" dirty="0">
                <a:solidFill>
                  <a:srgbClr val="000000"/>
                </a:solidFill>
                <a:latin typeface="Avenir Next LT Pro"/>
              </a:rPr>
              <a:t>: Expliquez comment et pourquoi vous collectez des données historiques, et pourquoi vous les stockez dans une base de données PostgreSQL.</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Données en temps réel - API </a:t>
            </a:r>
            <a:r>
              <a:rPr lang="fr-FR" sz="1500" b="1" strike="noStrike" spc="-1" dirty="0" err="1">
                <a:solidFill>
                  <a:srgbClr val="000000"/>
                </a:solidFill>
                <a:latin typeface="Avenir Next LT Pro"/>
              </a:rPr>
              <a:t>Binance</a:t>
            </a:r>
            <a:r>
              <a:rPr lang="fr-FR" sz="1500" b="1" strike="noStrike" spc="-1" dirty="0">
                <a:solidFill>
                  <a:srgbClr val="000000"/>
                </a:solidFill>
                <a:latin typeface="Avenir Next LT Pro"/>
              </a:rPr>
              <a:t>/PostgreSQL</a:t>
            </a:r>
            <a:r>
              <a:rPr lang="fr-FR" sz="1500" b="0" strike="noStrike" spc="-1" dirty="0">
                <a:solidFill>
                  <a:srgbClr val="000000"/>
                </a:solidFill>
                <a:latin typeface="Avenir Next LT Pro"/>
              </a:rPr>
              <a:t>: Parlez du flux en temps réel, de la raison pour laquelle vous avez également choisi PostgreSQL pour ces données et comment elles sont différentes des données historiques.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Scrapping Wikipédia - MongoDB</a:t>
            </a:r>
            <a:r>
              <a:rPr lang="fr-FR" sz="1500" b="0" strike="noStrike" spc="-1" dirty="0">
                <a:solidFill>
                  <a:srgbClr val="000000"/>
                </a:solidFill>
                <a:latin typeface="Avenir Next LT Pro"/>
              </a:rPr>
              <a:t>: Expliquez que vous faites du scrapping de données sur la page Wikipédia des cryptomonnaies et une analyse de sentiment, et pourquoi ces données sont stockées dans MongoDB (données non-relationnelles).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Scrapping </a:t>
            </a:r>
            <a:r>
              <a:rPr lang="fr-FR" sz="1500" b="1" strike="noStrike" spc="-1" dirty="0" err="1">
                <a:solidFill>
                  <a:srgbClr val="000000"/>
                </a:solidFill>
                <a:latin typeface="Avenir Next LT Pro"/>
              </a:rPr>
              <a:t>TradingView</a:t>
            </a:r>
            <a:r>
              <a:rPr lang="fr-FR" sz="1500" b="1" strike="noStrike" spc="-1" dirty="0">
                <a:solidFill>
                  <a:srgbClr val="000000"/>
                </a:solidFill>
                <a:latin typeface="Avenir Next LT Pro"/>
              </a:rPr>
              <a:t> - Volatilité</a:t>
            </a:r>
            <a:r>
              <a:rPr lang="fr-FR" sz="1500" b="0" strike="noStrike" spc="-1" dirty="0">
                <a:solidFill>
                  <a:srgbClr val="000000"/>
                </a:solidFill>
                <a:latin typeface="Avenir Next LT Pro"/>
              </a:rPr>
              <a:t>: Mentionnez que vous scrappiez également la page </a:t>
            </a:r>
            <a:r>
              <a:rPr lang="fr-FR" sz="1500" b="0" strike="noStrike" spc="-1" dirty="0" err="1">
                <a:solidFill>
                  <a:srgbClr val="000000"/>
                </a:solidFill>
                <a:latin typeface="Avenir Next LT Pro"/>
              </a:rPr>
              <a:t>TradingView</a:t>
            </a:r>
            <a:r>
              <a:rPr lang="fr-FR" sz="1500" b="0" strike="noStrike" spc="-1" dirty="0">
                <a:solidFill>
                  <a:srgbClr val="000000"/>
                </a:solidFill>
                <a:latin typeface="Avenir Next LT Pro"/>
              </a:rPr>
              <a:t> pour identifier les cryptomonnaies les plus volatiles, et comment cela pourrait être utilisé dans une future itération du projet pour la stratégie de trading à court terme.</a:t>
            </a: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Données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historiques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API</a:t>
            </a:r>
            <a:r>
              <a:rPr lang="fr-FR" sz="4000" b="1" strike="noStrike" spc="-1" dirty="0">
                <a:solidFill>
                  <a:srgbClr val="262626"/>
                </a:solidFill>
                <a:latin typeface="Avenir Next LT Pro Light"/>
              </a:rPr>
              <a:t> </a:t>
            </a:r>
            <a:r>
              <a:rPr lang="fr-FR" sz="4000" b="1" spc="-1" dirty="0" err="1">
                <a:solidFill>
                  <a:srgbClr val="DD8047"/>
                </a:solidFill>
                <a:latin typeface="Avenir Next LT Pro Light"/>
              </a:rPr>
              <a:t>Binance</a:t>
            </a:r>
            <a:r>
              <a:rPr lang="fr-FR" sz="4000" b="1" spc="-1" dirty="0">
                <a:solidFill>
                  <a:srgbClr val="DD8047"/>
                </a:solidFill>
                <a:latin typeface="Avenir Next LT Pro Light"/>
              </a:rPr>
              <a:t>/PostgreSQL</a:t>
            </a:r>
          </a:p>
        </p:txBody>
      </p:sp>
      <p:sp>
        <p:nvSpPr>
          <p:cNvPr id="165" name="PlaceHolder 2"/>
          <p:cNvSpPr>
            <a:spLocks noGrp="1"/>
          </p:cNvSpPr>
          <p:nvPr>
            <p:ph/>
          </p:nvPr>
        </p:nvSpPr>
        <p:spPr>
          <a:xfrm>
            <a:off x="1066680" y="2103120"/>
            <a:ext cx="10058040" cy="3849120"/>
          </a:xfrm>
          <a:prstGeom prst="rect">
            <a:avLst/>
          </a:prstGeom>
          <a:noFill/>
          <a:ln w="0">
            <a:noFill/>
          </a:ln>
        </p:spPr>
        <p:txBody>
          <a:bodyPr anchor="t">
            <a:normAutofit fontScale="79500" lnSpcReduction="20000"/>
          </a:bodyPr>
          <a:lstStyle/>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Utilisation de la librairie Binance Python</a:t>
            </a:r>
            <a:r>
              <a:rPr lang="fr-FR" sz="1500" b="0" strike="noStrike" spc="-1">
                <a:solidFill>
                  <a:srgbClr val="000000"/>
                </a:solidFill>
                <a:latin typeface="Avenir Next LT Pro"/>
              </a:rPr>
              <a:t>: Vous pouvez préciser que vous avez utilisé la bibliothèque Python pour interagir avec l'API Binance, ce qui a facilité le processus.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Récupération des tickers</a:t>
            </a:r>
            <a:r>
              <a:rPr lang="fr-FR" sz="1500" b="0" strike="noStrike" spc="-1">
                <a:solidFill>
                  <a:srgbClr val="000000"/>
                </a:solidFill>
                <a:latin typeface="Avenir Next LT Pro"/>
              </a:rPr>
              <a:t>: Mentionnez que votre script est capable de récupérer tous les tickers disponibles, ce qui donne une grande flexibilité à votre système.</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Formatage des données</a:t>
            </a:r>
            <a:r>
              <a:rPr lang="fr-FR" sz="1500" b="0" strike="noStrike" spc="-1">
                <a:solidFill>
                  <a:srgbClr val="000000"/>
                </a:solidFill>
                <a:latin typeface="Avenir Next LT Pro"/>
              </a:rPr>
              <a:t>: Parlez du fait que vous transformez les données récupérées en un DataFrame pour un traitement plus facile et que vous ajoutez une colonne "data_origin" pour indiquer qu'il s'agit de données historiques.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Export en JSON</a:t>
            </a:r>
            <a:r>
              <a:rPr lang="fr-FR" sz="1500" b="0" strike="noStrike" spc="-1">
                <a:solidFill>
                  <a:srgbClr val="000000"/>
                </a:solidFill>
                <a:latin typeface="Avenir Next LT Pro"/>
              </a:rPr>
              <a:t>: Enfin, expliquez que vous exportez ces données dans un fichier JSON, qui servira ensuite pour l'étape de stockage dans PostgreSQL.</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Code snippet</a:t>
            </a:r>
            <a:r>
              <a:rPr lang="fr-FR" sz="1500" b="0" strike="noStrike" spc="-1">
                <a:solidFill>
                  <a:srgbClr val="000000"/>
                </a:solidFill>
                <a:latin typeface="Avenir Next LT Pro"/>
              </a:rPr>
              <a:t>: Vous pouvez également montrer un petit extrait de code ou une capture d'écran du script pour illustrer votre explication.</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Initialisation de la BDD PostgreSQL: Indiquez que ce second script est utilisé pour peupler la base de données PostgreSQL à partir du fichier JSON généré par le premier script.</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Configuration modulaire: Soulignez que les informations de configuration sont stockées de manière externe, ce qui rend le script facile à adapter pour d'autres utilisateurs ou environnements.</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Fermeture de la connexion à la BDD: Il peut être utile de mentionner que votre code prend en charge la gestion correcte des ressources en fermant explicitement la connexion à la base de données une fois l'opération terminée.</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Réinitialisation de la BDD: Vous pouvez évoquer que le paramètre reset=True permet de réinitialiser la base de données, ce qui pourrait être utile pour des tests ou des mises à jour de données.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Données en temps réel - API </a:t>
            </a:r>
            <a:r>
              <a:rPr lang="fr-FR" sz="4000" b="1" spc="-1" dirty="0" err="1">
                <a:solidFill>
                  <a:srgbClr val="DD8047"/>
                </a:solidFill>
                <a:latin typeface="Avenir Next LT Pro Light"/>
              </a:rPr>
              <a:t>Binance</a:t>
            </a:r>
            <a:r>
              <a:rPr lang="fr-FR" sz="4000" b="1" spc="-1" dirty="0">
                <a:solidFill>
                  <a:srgbClr val="DD8047"/>
                </a:solidFill>
                <a:latin typeface="Avenir Next LT Pro Light"/>
              </a:rPr>
              <a:t>/PostgreSQL</a:t>
            </a:r>
          </a:p>
        </p:txBody>
      </p:sp>
      <p:sp>
        <p:nvSpPr>
          <p:cNvPr id="167" name="PlaceHolder 2"/>
          <p:cNvSpPr>
            <a:spLocks noGrp="1"/>
          </p:cNvSpPr>
          <p:nvPr>
            <p:ph/>
          </p:nvPr>
        </p:nvSpPr>
        <p:spPr>
          <a:xfrm>
            <a:off x="942840" y="2382840"/>
            <a:ext cx="9448560" cy="3327840"/>
          </a:xfrm>
          <a:prstGeom prst="rect">
            <a:avLst/>
          </a:prstGeom>
          <a:noFill/>
          <a:ln w="0">
            <a:noFill/>
          </a:ln>
        </p:spPr>
        <p:txBody>
          <a:bodyPr anchor="t">
            <a:normAutofit fontScale="71000" lnSpcReduction="20000"/>
          </a:bodyPr>
          <a:lstStyle/>
          <a:p>
            <a:pPr>
              <a:lnSpc>
                <a:spcPct val="110000"/>
              </a:lnSpc>
              <a:spcBef>
                <a:spcPts val="901"/>
              </a:spcBef>
              <a:buNone/>
            </a:pP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Websocket pour Streaming: Expliquez que vous utilisez l'API Binance pour récupérer les données en temps réel grâce à un websocket.</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ThreadedWebsocketManager: Mentionnez que cette classe permet de gérer les websockets dans différents threads, ce qui rend le processus plus efficace et réactif.</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Sélection des Tickers: Indiquez que les tickers sont récupérés via une fonction de configuration, ce qui permet une flexibilité quant aux marchés sur lesquels vous souhaitez récupérer des données.</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Création des Tables: Soulignez que le script crée dynamiquement des tables pour chaque ticker en utilisant le paramètre reset=True pour réinitialiser la base de données si nécessaire.</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Gestion des Callbacks: Précisez que la méthode callback_stream_msg est appelée chaque fois qu'un nouveau message arrive du websocket, et qu'elle gère l'insertion de ces données dans la base de données PostgreSQL.</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Durée du Streaming: Vous pouvez mentionner que ce script est configuré pour dormir pendant 5 secondes (comme indiqué par sleep(5)), mais cela peut être adapté selon les besoins.</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Arrêt du Websocket et Fermeture de la BDD: Comme pour le script précédent, notez que le websocket et la connexion à la base de données sont correctement fermés à la fin du script.</a:t>
            </a:r>
            <a:endParaRPr lang="fr-FR" sz="1500" b="0" strike="noStrike" spc="-1">
              <a:solidFill>
                <a:srgbClr val="000000"/>
              </a:solidFill>
              <a:latin typeface="Avenir Next LT Pro"/>
            </a:endParaRPr>
          </a:p>
          <a:p>
            <a:pPr>
              <a:lnSpc>
                <a:spcPct val="110000"/>
              </a:lnSpc>
              <a:spcBef>
                <a:spcPts val="901"/>
              </a:spcBef>
              <a:buNone/>
            </a:pPr>
            <a:endParaRPr lang="fr-FR" sz="1500" b="0" strike="noStrike" spc="-1">
              <a:solidFill>
                <a:srgbClr val="000000"/>
              </a:solidFill>
              <a:latin typeface="Avenir Next LT Pr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 name="PlaceHolder 1"/>
          <p:cNvSpPr>
            <a:spLocks noGrp="1"/>
          </p:cNvSpPr>
          <p:nvPr>
            <p:ph type="title" idx="4294967295"/>
          </p:nvPr>
        </p:nvSpPr>
        <p:spPr>
          <a:xfrm>
            <a:off x="781050" y="652463"/>
            <a:ext cx="10058400" cy="137160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Anticipation questions</a:t>
            </a:r>
          </a:p>
        </p:txBody>
      </p:sp>
      <p:sp>
        <p:nvSpPr>
          <p:cNvPr id="173" name="PlaceHolder 2"/>
          <p:cNvSpPr>
            <a:spLocks noGrp="1"/>
          </p:cNvSpPr>
          <p:nvPr>
            <p:ph idx="4294967295"/>
          </p:nvPr>
        </p:nvSpPr>
        <p:spPr>
          <a:xfrm>
            <a:off x="781050" y="2141538"/>
            <a:ext cx="10058400" cy="384810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 Récolte des données</a:t>
            </a:r>
            <a:r>
              <a:rPr lang="fr-FR" sz="1500" b="0" strike="noStrike" spc="-1" dirty="0">
                <a:solidFill>
                  <a:srgbClr val="000000"/>
                </a:solidFill>
                <a:latin typeface="Avenir Next LT Pro"/>
              </a:rPr>
              <a:t> : Pourquoi avoir choisi l'API </a:t>
            </a:r>
            <a:r>
              <a:rPr lang="fr-FR" sz="1500" b="0" strike="noStrike" spc="-1" dirty="0" err="1">
                <a:solidFill>
                  <a:srgbClr val="000000"/>
                </a:solidFill>
                <a:latin typeface="Avenir Next LT Pro"/>
              </a:rPr>
              <a:t>Binance</a:t>
            </a:r>
            <a:r>
              <a:rPr lang="fr-FR" sz="1500" b="0" strike="noStrike" spc="-1" dirty="0">
                <a:solidFill>
                  <a:srgbClr val="000000"/>
                </a:solidFill>
                <a:latin typeface="Avenir Next LT Pro"/>
              </a:rPr>
              <a:t> ? Y avait-il des défis particuliers à utiliser une architecture de streaming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le Stockage des données</a:t>
            </a:r>
            <a:r>
              <a:rPr lang="fr-FR" sz="1500" b="0" strike="noStrike" spc="-1" dirty="0">
                <a:solidFill>
                  <a:srgbClr val="000000"/>
                </a:solidFill>
                <a:latin typeface="Avenir Next LT Pro"/>
              </a:rPr>
              <a:t> : Quels ont été les critères pour choisir entre SQL et MongoDB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le Machine Learning</a:t>
            </a:r>
            <a:r>
              <a:rPr lang="fr-FR" sz="1500" b="0" strike="noStrike" spc="-1" dirty="0">
                <a:solidFill>
                  <a:srgbClr val="000000"/>
                </a:solidFill>
                <a:latin typeface="Avenir Next LT Pro"/>
              </a:rPr>
              <a:t> : Quelle stratégie de trading avez-vous utilisée ? Est-ce que vous avez envisagé d'autres algorithmes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 Mise en production</a:t>
            </a:r>
            <a:r>
              <a:rPr lang="fr-FR" sz="1500" b="0" strike="noStrike" spc="-1" dirty="0">
                <a:solidFill>
                  <a:srgbClr val="000000"/>
                </a:solidFill>
                <a:latin typeface="Avenir Next LT Pro"/>
              </a:rPr>
              <a:t> : Pourquoi avoir choisi Docker et </a:t>
            </a:r>
            <a:r>
              <a:rPr lang="fr-FR" sz="1500" b="0" strike="noStrike" spc="-1" dirty="0" err="1">
                <a:solidFill>
                  <a:srgbClr val="000000"/>
                </a:solidFill>
                <a:latin typeface="Avenir Next LT Pro"/>
              </a:rPr>
              <a:t>FastAPI</a:t>
            </a:r>
            <a:r>
              <a:rPr lang="fr-FR" sz="1500" b="0" strike="noStrike" spc="-1" dirty="0">
                <a:solidFill>
                  <a:srgbClr val="000000"/>
                </a:solidFill>
                <a:latin typeface="Avenir Next LT Pro"/>
              </a:rPr>
              <a:t>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l'Orchestration et Scalabilité</a:t>
            </a:r>
            <a:r>
              <a:rPr lang="fr-FR" sz="1500" b="0" strike="noStrike" spc="-1" dirty="0">
                <a:solidFill>
                  <a:srgbClr val="000000"/>
                </a:solidFill>
                <a:latin typeface="Avenir Next LT Pro"/>
              </a:rPr>
              <a:t> : En quoi l'utilisation de Kubernetes a-t-elle amélioré votre projet ? Avez-vous rencontré des défis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l'Automatisation des flux</a:t>
            </a:r>
            <a:r>
              <a:rPr lang="fr-FR" sz="1500" b="0" strike="noStrike" spc="-1" dirty="0">
                <a:solidFill>
                  <a:srgbClr val="000000"/>
                </a:solidFill>
                <a:latin typeface="Avenir Next LT Pro"/>
              </a:rPr>
              <a:t> : Pourquoi avoir choisi </a:t>
            </a:r>
            <a:r>
              <a:rPr lang="fr-FR" sz="1500" b="0" strike="noStrike" spc="-1" dirty="0" err="1">
                <a:solidFill>
                  <a:srgbClr val="000000"/>
                </a:solidFill>
                <a:latin typeface="Avenir Next LT Pro"/>
              </a:rPr>
              <a:t>Airflow</a:t>
            </a:r>
            <a:r>
              <a:rPr lang="fr-FR" sz="1500" b="0" strike="noStrike" spc="-1" dirty="0">
                <a:solidFill>
                  <a:srgbClr val="000000"/>
                </a:solidFill>
                <a:latin typeface="Avenir Next LT Pro"/>
              </a:rPr>
              <a:t> pour l'automatisation et quelles ont été les limitations ?</a:t>
            </a:r>
          </a:p>
          <a:p>
            <a:pPr>
              <a:lnSpc>
                <a:spcPct val="110000"/>
              </a:lnSpc>
              <a:spcBef>
                <a:spcPts val="901"/>
              </a:spcBef>
              <a:buNone/>
            </a:pPr>
            <a:endParaRPr lang="fr-FR" sz="1500" b="0" strike="noStrike" spc="-1" dirty="0">
              <a:solidFill>
                <a:srgbClr val="000000"/>
              </a:solidFill>
              <a:latin typeface="Avenir Next LT Pro"/>
            </a:endParaRP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r>
              <a:rPr lang="fr-FR" sz="4000" b="1" spc="-1" dirty="0">
                <a:solidFill>
                  <a:srgbClr val="DD8047"/>
                </a:solidFill>
                <a:latin typeface="Avenir Next LT Pro Light"/>
              </a:rPr>
              <a:t>Introduction</a:t>
            </a:r>
          </a:p>
        </p:txBody>
      </p:sp>
      <p:sp>
        <p:nvSpPr>
          <p:cNvPr id="155" name="PlaceHolder 2"/>
          <p:cNvSpPr>
            <a:spLocks noGrp="1"/>
          </p:cNvSpPr>
          <p:nvPr>
            <p:ph/>
          </p:nvPr>
        </p:nvSpPr>
        <p:spPr>
          <a:xfrm>
            <a:off x="1066680" y="2013840"/>
            <a:ext cx="10058040" cy="3938399"/>
          </a:xfrm>
          <a:prstGeom prst="rect">
            <a:avLst/>
          </a:prstGeom>
          <a:noFill/>
          <a:ln w="0">
            <a:noFill/>
          </a:ln>
        </p:spPr>
        <p:txBody>
          <a:bodyPr anchor="t">
            <a:noAutofit/>
          </a:bodyPr>
          <a:lstStyle/>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Titre</a:t>
            </a:r>
            <a:r>
              <a:rPr lang="fr-FR" sz="1500" b="0" strike="noStrike" spc="-1" dirty="0">
                <a:solidFill>
                  <a:srgbClr val="2A168C"/>
                </a:solidFill>
                <a:latin typeface="Avenir Next LT Pro"/>
              </a:rPr>
              <a:t>: Bot de Trading de Crypto-Monnaies</a:t>
            </a:r>
          </a:p>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Sous-titre</a:t>
            </a:r>
            <a:r>
              <a:rPr lang="fr-FR" sz="1500" b="0" strike="noStrike" spc="-1" dirty="0">
                <a:solidFill>
                  <a:srgbClr val="2A168C"/>
                </a:solidFill>
                <a:latin typeface="Avenir Next LT Pro"/>
              </a:rPr>
              <a:t>: Utilisation du Machine Learning pour des investissements intelligents sur le marché de la crypto-monnaie.</a:t>
            </a:r>
          </a:p>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Membres de l'équipe</a:t>
            </a:r>
            <a:r>
              <a:rPr lang="fr-FR" sz="1500" b="0" strike="noStrike" spc="-1" dirty="0">
                <a:solidFill>
                  <a:srgbClr val="2A168C"/>
                </a:solidFill>
                <a:latin typeface="Avenir Next LT Pro"/>
              </a:rPr>
              <a:t>: </a:t>
            </a:r>
          </a:p>
          <a:p>
            <a:pPr marL="0" indent="0">
              <a:lnSpc>
                <a:spcPct val="110000"/>
              </a:lnSpc>
              <a:spcBef>
                <a:spcPts val="901"/>
              </a:spcBef>
              <a:buClr>
                <a:srgbClr val="262626"/>
              </a:buClr>
              <a:buNone/>
            </a:pPr>
            <a:r>
              <a:rPr lang="fr-FR" sz="1500" b="0" strike="noStrike" spc="-1" dirty="0">
                <a:solidFill>
                  <a:srgbClr val="2A168C"/>
                </a:solidFill>
                <a:latin typeface="Avenir Next LT Pro"/>
              </a:rPr>
              <a:t>      Benjamin (Data Scientist)</a:t>
            </a:r>
            <a:r>
              <a:rPr lang="fr-FR" sz="1500" spc="-1" dirty="0">
                <a:solidFill>
                  <a:srgbClr val="2A168C"/>
                </a:solidFill>
                <a:latin typeface="Avenir Next LT Pro"/>
              </a:rPr>
              <a:t>       </a:t>
            </a:r>
            <a:r>
              <a:rPr lang="fr-FR" sz="1500" b="0" strike="noStrike" spc="-1" dirty="0">
                <a:solidFill>
                  <a:srgbClr val="2A168C"/>
                </a:solidFill>
                <a:latin typeface="Avenir Next LT Pro"/>
              </a:rPr>
              <a:t>Loïc (Data Engineer)</a:t>
            </a:r>
            <a:r>
              <a:rPr lang="fr-FR" sz="1500" spc="-1" dirty="0">
                <a:solidFill>
                  <a:srgbClr val="2A168C"/>
                </a:solidFill>
                <a:latin typeface="Avenir Next LT Pro"/>
              </a:rPr>
              <a:t>           </a:t>
            </a:r>
            <a:r>
              <a:rPr lang="fr-FR" sz="1500" b="0" strike="noStrike" spc="-1" dirty="0">
                <a:solidFill>
                  <a:srgbClr val="2A168C"/>
                </a:solidFill>
                <a:latin typeface="Avenir Next LT Pro"/>
              </a:rPr>
              <a:t>Bertrand (DevOps)             Fall Lewis (mentor)</a:t>
            </a:r>
          </a:p>
          <a:p>
            <a:pPr>
              <a:lnSpc>
                <a:spcPct val="110000"/>
              </a:lnSpc>
              <a:spcBef>
                <a:spcPts val="901"/>
              </a:spcBef>
              <a:buNone/>
            </a:pPr>
            <a:endParaRPr lang="fr-FR" sz="1500" b="0" strike="noStrike" spc="-1" dirty="0">
              <a:solidFill>
                <a:srgbClr val="000000"/>
              </a:solidFill>
              <a:latin typeface="Avenir Next LT Pro"/>
            </a:endParaRPr>
          </a:p>
        </p:txBody>
      </p:sp>
      <p:pic>
        <p:nvPicPr>
          <p:cNvPr id="156" name="Image 155"/>
          <p:cNvPicPr/>
          <p:nvPr/>
        </p:nvPicPr>
        <p:blipFill>
          <a:blip r:embed="rId2"/>
          <a:stretch/>
        </p:blipFill>
        <p:spPr>
          <a:xfrm>
            <a:off x="4102569" y="3876674"/>
            <a:ext cx="1417790"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Image 1" descr="Une image contenant homme, personne, costume, mur&#10;&#10;Description générée automatiquement">
            <a:extLst>
              <a:ext uri="{FF2B5EF4-FFF2-40B4-BE49-F238E27FC236}">
                <a16:creationId xmlns:a16="http://schemas.microsoft.com/office/drawing/2014/main" id="{B18C8110-62E3-00CA-081E-EE97B744605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6540" t="13665" r="5626" b="7362"/>
          <a:stretch/>
        </p:blipFill>
        <p:spPr bwMode="auto">
          <a:xfrm>
            <a:off x="6329408" y="3876674"/>
            <a:ext cx="1417791"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4" name="Image 3">
            <a:extLst>
              <a:ext uri="{FF2B5EF4-FFF2-40B4-BE49-F238E27FC236}">
                <a16:creationId xmlns:a16="http://schemas.microsoft.com/office/drawing/2014/main" id="{38DC822E-1FAB-CCC8-B52D-E959EA19C6EE}"/>
              </a:ext>
            </a:extLst>
          </p:cNvPr>
          <p:cNvPicPr>
            <a:picLocks noChangeAspect="1"/>
          </p:cNvPicPr>
          <p:nvPr/>
        </p:nvPicPr>
        <p:blipFill rotWithShape="1">
          <a:blip r:embed="rId5"/>
          <a:srcRect l="33047" r="14356" b="52495"/>
          <a:stretch/>
        </p:blipFill>
        <p:spPr>
          <a:xfrm>
            <a:off x="1875729" y="3876674"/>
            <a:ext cx="1417791"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 5" descr="Une image contenant texte, habits, Visage humain, homme&#10;&#10;Description générée automatiquement">
            <a:extLst>
              <a:ext uri="{FF2B5EF4-FFF2-40B4-BE49-F238E27FC236}">
                <a16:creationId xmlns:a16="http://schemas.microsoft.com/office/drawing/2014/main" id="{1F6C9E47-ADCC-20A9-4F37-F5ED5C34939A}"/>
              </a:ext>
            </a:extLst>
          </p:cNvPr>
          <p:cNvPicPr>
            <a:picLocks noChangeAspect="1"/>
          </p:cNvPicPr>
          <p:nvPr/>
        </p:nvPicPr>
        <p:blipFill rotWithShape="1">
          <a:blip r:embed="rId6">
            <a:extLst>
              <a:ext uri="{28A0092B-C50C-407E-A947-70E740481C1C}">
                <a14:useLocalDpi xmlns:a14="http://schemas.microsoft.com/office/drawing/2010/main" val="0"/>
              </a:ext>
            </a:extLst>
          </a:blip>
          <a:srcRect l="9433" t="4482" r="69848" b="44499"/>
          <a:stretch/>
        </p:blipFill>
        <p:spPr>
          <a:xfrm>
            <a:off x="8556248" y="3876674"/>
            <a:ext cx="1417791" cy="1963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r>
              <a:rPr lang="fr-FR" sz="4000" b="1" spc="-1" dirty="0">
                <a:solidFill>
                  <a:srgbClr val="DD8047"/>
                </a:solidFill>
                <a:latin typeface="Avenir Next LT Pro Light"/>
              </a:rPr>
              <a:t>Objectifs du projet</a:t>
            </a:r>
          </a:p>
        </p:txBody>
      </p:sp>
      <p:sp>
        <p:nvSpPr>
          <p:cNvPr id="158" name="PlaceHolder 2"/>
          <p:cNvSpPr>
            <a:spLocks noGrp="1"/>
          </p:cNvSpPr>
          <p:nvPr>
            <p:ph/>
          </p:nvPr>
        </p:nvSpPr>
        <p:spPr>
          <a:xfrm>
            <a:off x="1066680" y="1894110"/>
            <a:ext cx="10058040" cy="4254069"/>
          </a:xfrm>
          <a:prstGeom prst="rect">
            <a:avLst/>
          </a:prstGeom>
          <a:noFill/>
          <a:ln w="0">
            <a:noFill/>
          </a:ln>
        </p:spPr>
        <p:txBody>
          <a:bodyPr anchor="t">
            <a:noAutofit/>
          </a:bodyPr>
          <a:lstStyle/>
          <a:p>
            <a:pPr marL="0" indent="0">
              <a:lnSpc>
                <a:spcPct val="110000"/>
              </a:lnSpc>
              <a:spcBef>
                <a:spcPts val="901"/>
              </a:spcBef>
              <a:buClr>
                <a:srgbClr val="262626"/>
              </a:buClr>
              <a:buNone/>
            </a:pPr>
            <a:r>
              <a:rPr lang="fr-FR" sz="1500" b="1" strike="noStrike" spc="-1" dirty="0">
                <a:solidFill>
                  <a:srgbClr val="DD8047"/>
                </a:solidFill>
                <a:latin typeface="Avenir Next LT Pro"/>
              </a:rPr>
              <a:t>Projet OPA:</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Récolter des données de marché de cryptomonnaies en temps </a:t>
            </a:r>
            <a:r>
              <a:rPr lang="fr-FR" sz="1500" b="1" strike="noStrike" spc="-1" dirty="0">
                <a:solidFill>
                  <a:srgbClr val="2A168C"/>
                </a:solidFill>
                <a:latin typeface="Avenir Next LT Pro"/>
              </a:rPr>
              <a:t>réel </a:t>
            </a:r>
            <a:r>
              <a:rPr lang="fr-FR" sz="1500" b="1" spc="-1" dirty="0">
                <a:solidFill>
                  <a:srgbClr val="2A168C"/>
                </a:solidFill>
                <a:latin typeface="Avenir Next LT Pro"/>
              </a:rPr>
              <a:t>&amp;</a:t>
            </a:r>
            <a:r>
              <a:rPr lang="fr-FR" sz="1500" b="1" strike="noStrike" spc="-1" dirty="0">
                <a:solidFill>
                  <a:srgbClr val="2A168C"/>
                </a:solidFill>
                <a:latin typeface="Avenir Next LT Pro"/>
              </a:rPr>
              <a:t> historiques</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Stocker les données de manière organisée et efficace</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Créer un modèle de Machine Learning </a:t>
            </a:r>
            <a:r>
              <a:rPr lang="fr-FR" sz="1500" b="0" u="sng" strike="noStrike" spc="-1" dirty="0">
                <a:solidFill>
                  <a:srgbClr val="2A168C"/>
                </a:solidFill>
                <a:latin typeface="Avenir Next LT Pro"/>
              </a:rPr>
              <a:t>pour guider les décisions d'achat/vente</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Mettre le modèle en production via une API</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Dash pour la visualisation</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 Dockeriser » tout le projet</a:t>
            </a:r>
          </a:p>
          <a:p>
            <a:pPr marL="0" indent="0">
              <a:lnSpc>
                <a:spcPct val="110000"/>
              </a:lnSpc>
              <a:spcBef>
                <a:spcPts val="901"/>
              </a:spcBef>
              <a:buClr>
                <a:srgbClr val="262626"/>
              </a:buClr>
              <a:buNone/>
            </a:pPr>
            <a:r>
              <a:rPr lang="fr-FR" sz="1500" b="1" strike="noStrike" spc="-1" dirty="0">
                <a:solidFill>
                  <a:srgbClr val="DD8047"/>
                </a:solidFill>
                <a:latin typeface="Avenir Next LT Pro"/>
              </a:rPr>
              <a:t>Ajout</a:t>
            </a:r>
            <a:r>
              <a:rPr lang="fr-FR" sz="1500" b="1" spc="-1" dirty="0">
                <a:solidFill>
                  <a:srgbClr val="DD8047"/>
                </a:solidFill>
                <a:latin typeface="Avenir Next LT Pro"/>
              </a:rPr>
              <a:t>s de l’équipe/mentor :</a:t>
            </a:r>
            <a:endParaRPr lang="fr-FR" sz="1500" b="1" strike="noStrike" spc="-1" dirty="0">
              <a:solidFill>
                <a:srgbClr val="DD8047"/>
              </a:solidFill>
              <a:latin typeface="Avenir Next LT Pro"/>
            </a:endParaRP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Assurer la scalabilité et la robustesse avec Kubernetes</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Utilisation de Helm pour profiter des « templates »</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Multiples stratégies de trading pour l’aide à la décision</a:t>
            </a:r>
          </a:p>
          <a:p>
            <a:pPr marL="182880" indent="-182880">
              <a:lnSpc>
                <a:spcPct val="110000"/>
              </a:lnSpc>
              <a:spcBef>
                <a:spcPts val="901"/>
              </a:spcBef>
              <a:buClr>
                <a:srgbClr val="262626"/>
              </a:buClr>
              <a:buFont typeface="Arial"/>
              <a:buChar char="•"/>
            </a:pPr>
            <a:endParaRPr lang="fr-FR" sz="1500" b="0" strike="noStrike" spc="-1" dirty="0">
              <a:solidFill>
                <a:srgbClr val="000000"/>
              </a:solidFill>
              <a:latin typeface="Avenir Next LT Pro"/>
            </a:endParaRP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380880" y="394122"/>
            <a:ext cx="2908973"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Diagramme</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des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flux</a:t>
            </a:r>
          </a:p>
        </p:txBody>
      </p:sp>
      <p:grpSp>
        <p:nvGrpSpPr>
          <p:cNvPr id="16" name="Groupe 15">
            <a:extLst>
              <a:ext uri="{FF2B5EF4-FFF2-40B4-BE49-F238E27FC236}">
                <a16:creationId xmlns:a16="http://schemas.microsoft.com/office/drawing/2014/main" id="{A27C6676-00E6-1B92-E78C-108DD66344CF}"/>
              </a:ext>
            </a:extLst>
          </p:cNvPr>
          <p:cNvGrpSpPr/>
          <p:nvPr/>
        </p:nvGrpSpPr>
        <p:grpSpPr>
          <a:xfrm>
            <a:off x="770283" y="549482"/>
            <a:ext cx="10230199" cy="5759036"/>
            <a:chOff x="770283" y="549482"/>
            <a:chExt cx="10230199" cy="5759036"/>
          </a:xfrm>
        </p:grpSpPr>
        <p:pic>
          <p:nvPicPr>
            <p:cNvPr id="8" name="Graphique 7">
              <a:extLst>
                <a:ext uri="{FF2B5EF4-FFF2-40B4-BE49-F238E27FC236}">
                  <a16:creationId xmlns:a16="http://schemas.microsoft.com/office/drawing/2014/main" id="{01A02AF9-502D-A2D6-4306-0C1993EBE32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8107" y="3962788"/>
              <a:ext cx="413894" cy="480182"/>
            </a:xfrm>
            <a:prstGeom prst="rect">
              <a:avLst/>
            </a:prstGeom>
          </p:spPr>
        </p:pic>
        <p:grpSp>
          <p:nvGrpSpPr>
            <p:cNvPr id="15" name="Groupe 14">
              <a:extLst>
                <a:ext uri="{FF2B5EF4-FFF2-40B4-BE49-F238E27FC236}">
                  <a16:creationId xmlns:a16="http://schemas.microsoft.com/office/drawing/2014/main" id="{14AC7485-8342-18CE-F61E-C96727F0A772}"/>
                </a:ext>
              </a:extLst>
            </p:cNvPr>
            <p:cNvGrpSpPr/>
            <p:nvPr/>
          </p:nvGrpSpPr>
          <p:grpSpPr>
            <a:xfrm>
              <a:off x="770283" y="549482"/>
              <a:ext cx="10230199" cy="5759036"/>
              <a:chOff x="770283" y="549482"/>
              <a:chExt cx="10230199" cy="5759036"/>
            </a:xfrm>
          </p:grpSpPr>
          <p:grpSp>
            <p:nvGrpSpPr>
              <p:cNvPr id="14" name="Groupe 13">
                <a:extLst>
                  <a:ext uri="{FF2B5EF4-FFF2-40B4-BE49-F238E27FC236}">
                    <a16:creationId xmlns:a16="http://schemas.microsoft.com/office/drawing/2014/main" id="{91520A0D-6767-6CFA-634E-FAD2B2D15820}"/>
                  </a:ext>
                </a:extLst>
              </p:cNvPr>
              <p:cNvGrpSpPr/>
              <p:nvPr/>
            </p:nvGrpSpPr>
            <p:grpSpPr>
              <a:xfrm>
                <a:off x="770283" y="549482"/>
                <a:ext cx="10230199" cy="5759036"/>
                <a:chOff x="2399058" y="98883"/>
                <a:chExt cx="10230199" cy="5759036"/>
              </a:xfrm>
            </p:grpSpPr>
            <p:sp>
              <p:nvSpPr>
                <p:cNvPr id="31" name="ZoneTexte 30">
                  <a:extLst>
                    <a:ext uri="{FF2B5EF4-FFF2-40B4-BE49-F238E27FC236}">
                      <a16:creationId xmlns:a16="http://schemas.microsoft.com/office/drawing/2014/main" id="{B1A92579-210E-55A3-33B6-51EDC8CD96F5}"/>
                    </a:ext>
                  </a:extLst>
                </p:cNvPr>
                <p:cNvSpPr txBox="1"/>
                <p:nvPr/>
              </p:nvSpPr>
              <p:spPr>
                <a:xfrm>
                  <a:off x="4906240" y="2315529"/>
                  <a:ext cx="404984" cy="261610"/>
                </a:xfrm>
                <a:prstGeom prst="rect">
                  <a:avLst/>
                </a:prstGeom>
                <a:noFill/>
              </p:spPr>
              <p:txBody>
                <a:bodyPr wrap="square" rtlCol="0">
                  <a:spAutoFit/>
                </a:bodyPr>
                <a:lstStyle/>
                <a:p>
                  <a:r>
                    <a:rPr lang="fr-FR" sz="1100" dirty="0">
                      <a:latin typeface="Times New Roman" panose="02020603050405020304" pitchFamily="18" charset="0"/>
                      <a:cs typeface="Times New Roman" panose="02020603050405020304" pitchFamily="18" charset="0"/>
                    </a:rPr>
                    <a:t>http</a:t>
                  </a:r>
                </a:p>
              </p:txBody>
            </p:sp>
            <p:grpSp>
              <p:nvGrpSpPr>
                <p:cNvPr id="13" name="Groupe 12">
                  <a:extLst>
                    <a:ext uri="{FF2B5EF4-FFF2-40B4-BE49-F238E27FC236}">
                      <a16:creationId xmlns:a16="http://schemas.microsoft.com/office/drawing/2014/main" id="{2E51056C-DA7D-C953-7C8C-FB0A6AB2D6D5}"/>
                    </a:ext>
                  </a:extLst>
                </p:cNvPr>
                <p:cNvGrpSpPr/>
                <p:nvPr/>
              </p:nvGrpSpPr>
              <p:grpSpPr>
                <a:xfrm>
                  <a:off x="2399058" y="98883"/>
                  <a:ext cx="10230199" cy="5759036"/>
                  <a:chOff x="854766" y="549482"/>
                  <a:chExt cx="10230199" cy="5759036"/>
                </a:xfrm>
              </p:grpSpPr>
              <p:grpSp>
                <p:nvGrpSpPr>
                  <p:cNvPr id="5" name="Groupe 4">
                    <a:extLst>
                      <a:ext uri="{FF2B5EF4-FFF2-40B4-BE49-F238E27FC236}">
                        <a16:creationId xmlns:a16="http://schemas.microsoft.com/office/drawing/2014/main" id="{11B83A42-B5A9-7DF9-EF97-24F6EA2CD82E}"/>
                      </a:ext>
                    </a:extLst>
                  </p:cNvPr>
                  <p:cNvGrpSpPr/>
                  <p:nvPr/>
                </p:nvGrpSpPr>
                <p:grpSpPr>
                  <a:xfrm>
                    <a:off x="854766" y="549482"/>
                    <a:ext cx="10230199" cy="5759036"/>
                    <a:chOff x="2247071" y="820669"/>
                    <a:chExt cx="8877649" cy="5216662"/>
                  </a:xfrm>
                </p:grpSpPr>
                <p:pic>
                  <p:nvPicPr>
                    <p:cNvPr id="3" name="Image 2" descr="Une image contenant texte, capture d’écran, horloge, logo&#10;&#10;Description générée automatiquement">
                      <a:extLst>
                        <a:ext uri="{FF2B5EF4-FFF2-40B4-BE49-F238E27FC236}">
                          <a16:creationId xmlns:a16="http://schemas.microsoft.com/office/drawing/2014/main" id="{92A0DEEE-A899-00BD-1E85-D7383E79E4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861" y="820669"/>
                      <a:ext cx="6768859" cy="5216662"/>
                    </a:xfrm>
                    <a:prstGeom prst="rect">
                      <a:avLst/>
                    </a:prstGeom>
                  </p:spPr>
                </p:pic>
                <p:grpSp>
                  <p:nvGrpSpPr>
                    <p:cNvPr id="2" name="Groupe 1">
                      <a:extLst>
                        <a:ext uri="{FF2B5EF4-FFF2-40B4-BE49-F238E27FC236}">
                          <a16:creationId xmlns:a16="http://schemas.microsoft.com/office/drawing/2014/main" id="{4651552A-2200-7CAC-60A2-9C8DEAFE630F}"/>
                        </a:ext>
                      </a:extLst>
                    </p:cNvPr>
                    <p:cNvGrpSpPr/>
                    <p:nvPr/>
                  </p:nvGrpSpPr>
                  <p:grpSpPr>
                    <a:xfrm>
                      <a:off x="2247071" y="2862706"/>
                      <a:ext cx="3636894" cy="775253"/>
                      <a:chOff x="2247071" y="2862706"/>
                      <a:chExt cx="3636894" cy="775253"/>
                    </a:xfrm>
                  </p:grpSpPr>
                  <p:pic>
                    <p:nvPicPr>
                      <p:cNvPr id="4" name="Image 3">
                        <a:extLst>
                          <a:ext uri="{FF2B5EF4-FFF2-40B4-BE49-F238E27FC236}">
                            <a16:creationId xmlns:a16="http://schemas.microsoft.com/office/drawing/2014/main" id="{11549251-34EC-3938-5520-DE64438A5709}"/>
                          </a:ext>
                        </a:extLst>
                      </p:cNvPr>
                      <p:cNvPicPr>
                        <a:picLocks noChangeAspect="1"/>
                      </p:cNvPicPr>
                      <p:nvPr/>
                    </p:nvPicPr>
                    <p:blipFill rotWithShape="1">
                      <a:blip r:embed="rId5"/>
                      <a:srcRect t="11289" b="15554"/>
                      <a:stretch/>
                    </p:blipFill>
                    <p:spPr>
                      <a:xfrm>
                        <a:off x="2247071" y="2862707"/>
                        <a:ext cx="1907485" cy="775252"/>
                      </a:xfrm>
                      <a:prstGeom prst="rect">
                        <a:avLst/>
                      </a:prstGeom>
                    </p:spPr>
                  </p:pic>
                  <p:cxnSp>
                    <p:nvCxnSpPr>
                      <p:cNvPr id="18" name="Connecteur : en arc 17">
                        <a:extLst>
                          <a:ext uri="{FF2B5EF4-FFF2-40B4-BE49-F238E27FC236}">
                            <a16:creationId xmlns:a16="http://schemas.microsoft.com/office/drawing/2014/main" id="{891E7363-9E22-475C-1762-5F47EBB74AC3}"/>
                          </a:ext>
                        </a:extLst>
                      </p:cNvPr>
                      <p:cNvCxnSpPr>
                        <a:cxnSpLocks/>
                      </p:cNvCxnSpPr>
                      <p:nvPr/>
                    </p:nvCxnSpPr>
                    <p:spPr>
                      <a:xfrm flipV="1">
                        <a:off x="3756991" y="3091070"/>
                        <a:ext cx="2126974" cy="452349"/>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necteur : en arc 27">
                        <a:extLst>
                          <a:ext uri="{FF2B5EF4-FFF2-40B4-BE49-F238E27FC236}">
                            <a16:creationId xmlns:a16="http://schemas.microsoft.com/office/drawing/2014/main" id="{5B5CE567-F11D-FEAF-0CEF-5B418A8AC0AB}"/>
                          </a:ext>
                        </a:extLst>
                      </p:cNvPr>
                      <p:cNvCxnSpPr>
                        <a:cxnSpLocks/>
                      </p:cNvCxnSpPr>
                      <p:nvPr/>
                    </p:nvCxnSpPr>
                    <p:spPr>
                      <a:xfrm rot="10800000" flipV="1">
                        <a:off x="3975653" y="2862706"/>
                        <a:ext cx="1879911" cy="228364"/>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grpSp>
              <p:sp>
                <p:nvSpPr>
                  <p:cNvPr id="32" name="ZoneTexte 31">
                    <a:extLst>
                      <a:ext uri="{FF2B5EF4-FFF2-40B4-BE49-F238E27FC236}">
                        <a16:creationId xmlns:a16="http://schemas.microsoft.com/office/drawing/2014/main" id="{1418FDFD-6B4A-1E26-2A1D-ABEFD525FDB5}"/>
                      </a:ext>
                    </a:extLst>
                  </p:cNvPr>
                  <p:cNvSpPr txBox="1"/>
                  <p:nvPr/>
                </p:nvSpPr>
                <p:spPr>
                  <a:xfrm>
                    <a:off x="2178949" y="3513255"/>
                    <a:ext cx="1506122" cy="261610"/>
                  </a:xfrm>
                  <a:prstGeom prst="rect">
                    <a:avLst/>
                  </a:prstGeom>
                  <a:noFill/>
                </p:spPr>
                <p:txBody>
                  <a:bodyPr wrap="square" rtlCol="0">
                    <a:spAutoFit/>
                  </a:bodyPr>
                  <a:lstStyle/>
                  <a:p>
                    <a:r>
                      <a:rPr lang="fr-FR" sz="1100" dirty="0">
                        <a:latin typeface="Times New Roman" panose="02020603050405020304" pitchFamily="18" charset="0"/>
                        <a:cs typeface="Times New Roman" panose="02020603050405020304" pitchFamily="18" charset="0"/>
                      </a:rPr>
                      <a:t>data scraping</a:t>
                    </a:r>
                  </a:p>
                </p:txBody>
              </p:sp>
            </p:grpSp>
          </p:grpSp>
          <p:pic>
            <p:nvPicPr>
              <p:cNvPr id="10" name="Image 9" descr="Une image contenant Graphique, Police, texte, graphisme&#10;&#10;Description générée automatiquement">
                <a:extLst>
                  <a:ext uri="{FF2B5EF4-FFF2-40B4-BE49-F238E27FC236}">
                    <a16:creationId xmlns:a16="http://schemas.microsoft.com/office/drawing/2014/main" id="{F774A998-3077-962A-B7C5-AF6944ACA2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63847" y="4894685"/>
                <a:ext cx="607529" cy="607529"/>
              </a:xfrm>
              <a:prstGeom prst="rect">
                <a:avLst/>
              </a:prstGeom>
            </p:spPr>
          </p:pic>
        </p:grpSp>
      </p:grpSp>
    </p:spTree>
    <p:extLst>
      <p:ext uri="{BB962C8B-B14F-4D97-AF65-F5344CB8AC3E}">
        <p14:creationId xmlns:p14="http://schemas.microsoft.com/office/powerpoint/2010/main" val="353701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23420-D8EB-0F90-6B97-E2C1FD637A3D}"/>
              </a:ext>
            </a:extLst>
          </p:cNvPr>
          <p:cNvSpPr>
            <a:spLocks noGrp="1"/>
          </p:cNvSpPr>
          <p:nvPr>
            <p:ph type="title"/>
          </p:nvPr>
        </p:nvSpPr>
        <p:spPr>
          <a:xfrm>
            <a:off x="403859" y="397144"/>
            <a:ext cx="11506201" cy="1371600"/>
          </a:xfrm>
        </p:spPr>
        <p:txBody>
          <a:bodyPr/>
          <a:lstStyle/>
          <a:p>
            <a:r>
              <a:rPr lang="fr-FR" b="1" spc="-1" dirty="0">
                <a:solidFill>
                  <a:srgbClr val="DD8047"/>
                </a:solidFill>
                <a:latin typeface="Avenir Next LT Pro Light"/>
                <a:ea typeface="+mj-ea"/>
                <a:cs typeface="+mj-cs"/>
              </a:rPr>
              <a:t>Récolte  des données   &amp;   Stockage des</a:t>
            </a:r>
            <a:r>
              <a:rPr lang="fr-FR" b="1" dirty="0"/>
              <a:t> </a:t>
            </a:r>
            <a:r>
              <a:rPr lang="fr-FR" b="1" spc="-1" dirty="0">
                <a:solidFill>
                  <a:srgbClr val="DD8047"/>
                </a:solidFill>
                <a:latin typeface="Avenir Next LT Pro Light"/>
                <a:ea typeface="+mj-ea"/>
                <a:cs typeface="+mj-cs"/>
              </a:rPr>
              <a:t>données</a:t>
            </a:r>
          </a:p>
        </p:txBody>
      </p:sp>
      <p:sp>
        <p:nvSpPr>
          <p:cNvPr id="3" name="Espace réservé du contenu 2">
            <a:extLst>
              <a:ext uri="{FF2B5EF4-FFF2-40B4-BE49-F238E27FC236}">
                <a16:creationId xmlns:a16="http://schemas.microsoft.com/office/drawing/2014/main" id="{8FCE740D-4291-8F8C-8962-0FE98AADC9F6}"/>
              </a:ext>
            </a:extLst>
          </p:cNvPr>
          <p:cNvSpPr>
            <a:spLocks noGrp="1"/>
          </p:cNvSpPr>
          <p:nvPr>
            <p:ph idx="1"/>
          </p:nvPr>
        </p:nvSpPr>
        <p:spPr>
          <a:xfrm>
            <a:off x="670560" y="1768744"/>
            <a:ext cx="5199356" cy="4671813"/>
          </a:xfrm>
        </p:spPr>
        <p:txBody>
          <a:bodyPr>
            <a:normAutofit/>
          </a:bodyPr>
          <a:lstStyle/>
          <a:p>
            <a:r>
              <a:rPr lang="fr-FR" b="1" dirty="0">
                <a:solidFill>
                  <a:schemeClr val="accent2"/>
                </a:solidFill>
              </a:rPr>
              <a:t> Utilisation de l’API Binance pour les données historiques/</a:t>
            </a:r>
            <a:r>
              <a:rPr lang="fr-FR" b="1" dirty="0" err="1">
                <a:solidFill>
                  <a:schemeClr val="accent2"/>
                </a:solidFill>
              </a:rPr>
              <a:t>stream</a:t>
            </a:r>
            <a:r>
              <a:rPr lang="fr-FR" b="1" dirty="0">
                <a:solidFill>
                  <a:schemeClr val="accent2"/>
                </a:solidFill>
              </a:rPr>
              <a:t>:</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400" b="0" i="0" u="none" strike="noStrike" kern="1200" cap="none" spc="0" normalizeH="0" baseline="0" noProof="0" dirty="0">
                <a:ln>
                  <a:noFill/>
                </a:ln>
                <a:solidFill>
                  <a:srgbClr val="2A168C"/>
                </a:solidFill>
                <a:effectLst/>
                <a:uLnTx/>
                <a:uFillTx/>
                <a:ea typeface="+mn-ea"/>
                <a:cs typeface="+mn-cs"/>
              </a:rPr>
              <a:t>Large gamme de données (nombre de monnaies, prix en temps réel, informations de transactions)</a:t>
            </a:r>
          </a:p>
          <a:p>
            <a:pPr lvl="1" algn="just">
              <a:buClr>
                <a:prstClr val="black">
                  <a:lumMod val="85000"/>
                  <a:lumOff val="15000"/>
                </a:prstClr>
              </a:buClr>
              <a:defRPr/>
            </a:pPr>
            <a:r>
              <a:rPr kumimoji="0" lang="fr-FR" sz="1400" b="0" i="0" u="none" strike="noStrike" kern="1200" cap="none" spc="0" normalizeH="0" baseline="0" noProof="0" dirty="0">
                <a:ln>
                  <a:noFill/>
                </a:ln>
                <a:solidFill>
                  <a:srgbClr val="2A168C"/>
                </a:solidFill>
                <a:effectLst/>
                <a:uLnTx/>
                <a:uFillTx/>
                <a:ea typeface="+mn-ea"/>
                <a:cs typeface="+mn-cs"/>
              </a:rPr>
              <a:t>Support de plusieurs langages de programmation et documentation complète</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400" b="0" i="0" u="none" strike="noStrike" kern="1200" cap="none" spc="0" normalizeH="0" baseline="0" noProof="0" dirty="0">
                <a:ln>
                  <a:noFill/>
                </a:ln>
                <a:solidFill>
                  <a:srgbClr val="2A168C"/>
                </a:solidFill>
                <a:effectLst/>
                <a:uLnTx/>
                <a:uFillTx/>
                <a:ea typeface="+mn-ea"/>
                <a:cs typeface="+mn-cs"/>
              </a:rPr>
              <a:t>Volume de négociation élevé</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400" b="0" i="0" u="none" strike="noStrike" kern="1200" cap="none" spc="0" normalizeH="0" baseline="0" noProof="0" dirty="0">
                <a:ln>
                  <a:noFill/>
                </a:ln>
                <a:solidFill>
                  <a:srgbClr val="2A168C"/>
                </a:solidFill>
                <a:effectLst/>
                <a:uLnTx/>
                <a:uFillTx/>
                <a:ea typeface="+mn-ea"/>
                <a:cs typeface="+mn-cs"/>
              </a:rPr>
              <a:t>Données pré-processée et extrêmement structurées</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endParaRPr kumimoji="0" lang="fr-FR" b="0" i="0" u="none" strike="noStrike" kern="1200" cap="none" spc="0" normalizeH="0" baseline="0" noProof="0" dirty="0">
              <a:ln>
                <a:noFill/>
              </a:ln>
              <a:solidFill>
                <a:prstClr val="black"/>
              </a:solidFill>
              <a:effectLst/>
              <a:uLnTx/>
              <a:uFillTx/>
              <a:ea typeface="+mn-ea"/>
              <a:cs typeface="+mn-cs"/>
            </a:endParaRPr>
          </a:p>
          <a:p>
            <a:r>
              <a:rPr lang="fr-FR" b="1" dirty="0">
                <a:solidFill>
                  <a:schemeClr val="accent2"/>
                </a:solidFill>
              </a:rPr>
              <a:t>Scraping de sites Web pour analyse de sentiment ou ML:</a:t>
            </a:r>
          </a:p>
          <a:p>
            <a:pPr lvl="1"/>
            <a:r>
              <a:rPr lang="fr-FR" sz="1400" dirty="0">
                <a:solidFill>
                  <a:srgbClr val="2A168C"/>
                </a:solidFill>
              </a:rPr>
              <a:t>Scrap de pages Wikipédia ou de forums spécialisés </a:t>
            </a:r>
          </a:p>
          <a:p>
            <a:pPr lvl="1"/>
            <a:r>
              <a:rPr lang="fr-FR" sz="1400" dirty="0">
                <a:solidFill>
                  <a:srgbClr val="2A168C"/>
                </a:solidFill>
              </a:rPr>
              <a:t>Scrap de sites de trading </a:t>
            </a:r>
          </a:p>
          <a:p>
            <a:pPr lvl="1"/>
            <a:r>
              <a:rPr lang="fr-FR" sz="1400" dirty="0">
                <a:solidFill>
                  <a:srgbClr val="2A168C"/>
                </a:solidFill>
              </a:rPr>
              <a:t>Récupération de données non-structurées</a:t>
            </a:r>
          </a:p>
          <a:p>
            <a:endParaRPr lang="fr-FR" dirty="0"/>
          </a:p>
          <a:p>
            <a:endParaRPr lang="fr-FR" dirty="0"/>
          </a:p>
        </p:txBody>
      </p:sp>
      <p:sp>
        <p:nvSpPr>
          <p:cNvPr id="4" name="ZoneTexte 3">
            <a:extLst>
              <a:ext uri="{FF2B5EF4-FFF2-40B4-BE49-F238E27FC236}">
                <a16:creationId xmlns:a16="http://schemas.microsoft.com/office/drawing/2014/main" id="{ED2D8C19-2A1A-51BD-D87C-D9B524E6FB03}"/>
              </a:ext>
            </a:extLst>
          </p:cNvPr>
          <p:cNvSpPr txBox="1"/>
          <p:nvPr/>
        </p:nvSpPr>
        <p:spPr>
          <a:xfrm>
            <a:off x="6667500" y="1709359"/>
            <a:ext cx="5120641" cy="4701287"/>
          </a:xfrm>
          <a:prstGeom prst="rect">
            <a:avLst/>
          </a:prstGeom>
          <a:noFill/>
        </p:spPr>
        <p:txBody>
          <a:bodyPr wrap="square">
            <a:spAutoFit/>
          </a:bodyPr>
          <a:lstStyle/>
          <a:p>
            <a:pPr marL="182880" indent="-182880">
              <a:lnSpc>
                <a:spcPct val="110000"/>
              </a:lnSpc>
              <a:spcBef>
                <a:spcPts val="900"/>
              </a:spcBef>
              <a:buClr>
                <a:schemeClr val="tx1">
                  <a:lumMod val="85000"/>
                  <a:lumOff val="15000"/>
                </a:schemeClr>
              </a:buClr>
              <a:buFont typeface="Garamond" pitchFamily="18" charset="0"/>
              <a:buChar char="◦"/>
            </a:pPr>
            <a:r>
              <a:rPr lang="fr-FR" sz="1500" b="1" dirty="0">
                <a:solidFill>
                  <a:schemeClr val="accent2"/>
                </a:solidFill>
              </a:rPr>
              <a:t>Stockage des Données </a:t>
            </a:r>
            <a:r>
              <a:rPr lang="fr-FR" sz="1500" b="1" dirty="0" err="1">
                <a:solidFill>
                  <a:schemeClr val="accent2"/>
                </a:solidFill>
              </a:rPr>
              <a:t>Binance</a:t>
            </a:r>
            <a:r>
              <a:rPr lang="fr-FR" sz="1500" b="1" dirty="0">
                <a:solidFill>
                  <a:schemeClr val="accent2"/>
                </a:solidFill>
              </a:rPr>
              <a:t> - PostgreSQL :</a:t>
            </a:r>
          </a:p>
          <a:p>
            <a:pPr marL="742950" lvl="1" indent="-285750">
              <a:lnSpc>
                <a:spcPct val="150000"/>
              </a:lnSpc>
              <a:buFont typeface="+mj-lt"/>
              <a:buAutoNum type="arabicPeriod"/>
            </a:pPr>
            <a:r>
              <a:rPr lang="fr-FR" sz="1400" b="1" dirty="0">
                <a:solidFill>
                  <a:srgbClr val="2A168C"/>
                </a:solidFill>
              </a:rPr>
              <a:t>Justification</a:t>
            </a:r>
            <a:r>
              <a:rPr lang="fr-FR" sz="1400" i="1" dirty="0">
                <a:solidFill>
                  <a:srgbClr val="2A168C"/>
                </a:solidFill>
              </a:rPr>
              <a:t> :</a:t>
            </a:r>
            <a:endParaRPr lang="fr-FR" sz="1400" dirty="0">
              <a:solidFill>
                <a:srgbClr val="2A168C"/>
              </a:solidFill>
            </a:endParaRPr>
          </a:p>
          <a:p>
            <a:pPr marL="1200150" lvl="2" indent="-285750">
              <a:lnSpc>
                <a:spcPct val="150000"/>
              </a:lnSpc>
              <a:buFont typeface="Arial" panose="020B0604020202020204" pitchFamily="34" charset="0"/>
              <a:buChar char="•"/>
            </a:pPr>
            <a:r>
              <a:rPr lang="fr-FR" sz="1400" dirty="0">
                <a:solidFill>
                  <a:srgbClr val="2A168C"/>
                </a:solidFill>
              </a:rPr>
              <a:t>Structure Relationnelle</a:t>
            </a:r>
          </a:p>
          <a:p>
            <a:pPr marL="1200150" lvl="2" indent="-285750">
              <a:lnSpc>
                <a:spcPct val="150000"/>
              </a:lnSpc>
              <a:buFont typeface="Arial" panose="020B0604020202020204" pitchFamily="34" charset="0"/>
              <a:buChar char="•"/>
            </a:pPr>
            <a:r>
              <a:rPr lang="fr-FR" sz="1400" dirty="0">
                <a:solidFill>
                  <a:srgbClr val="2A168C"/>
                </a:solidFill>
              </a:rPr>
              <a:t>Requêtes SQL Puissantes</a:t>
            </a:r>
          </a:p>
          <a:p>
            <a:pPr marL="685800" lvl="1" indent="-228600">
              <a:lnSpc>
                <a:spcPct val="150000"/>
              </a:lnSpc>
              <a:buFont typeface="+mj-lt"/>
              <a:buAutoNum type="arabicPeriod"/>
            </a:pPr>
            <a:r>
              <a:rPr lang="fr-FR" sz="1400" b="1" dirty="0">
                <a:solidFill>
                  <a:srgbClr val="2A168C"/>
                </a:solidFill>
              </a:rPr>
              <a:t>Avantages :</a:t>
            </a:r>
          </a:p>
          <a:p>
            <a:pPr marL="1200150" lvl="2" indent="-285750">
              <a:lnSpc>
                <a:spcPct val="150000"/>
              </a:lnSpc>
              <a:buFont typeface="Arial" panose="020B0604020202020204" pitchFamily="34" charset="0"/>
              <a:buChar char="•"/>
            </a:pPr>
            <a:r>
              <a:rPr lang="fr-FR" sz="1400" dirty="0">
                <a:solidFill>
                  <a:srgbClr val="2A168C"/>
                </a:solidFill>
              </a:rPr>
              <a:t>Performance</a:t>
            </a:r>
          </a:p>
          <a:p>
            <a:pPr marL="1200150" lvl="2" indent="-285750">
              <a:lnSpc>
                <a:spcPct val="150000"/>
              </a:lnSpc>
              <a:buFont typeface="Arial" panose="020B0604020202020204" pitchFamily="34" charset="0"/>
              <a:buChar char="•"/>
            </a:pPr>
            <a:r>
              <a:rPr lang="fr-FR" sz="1400" dirty="0">
                <a:solidFill>
                  <a:srgbClr val="2A168C"/>
                </a:solidFill>
              </a:rPr>
              <a:t>Intégrité des Données</a:t>
            </a:r>
          </a:p>
          <a:p>
            <a:pPr lvl="2"/>
            <a:endParaRPr lang="fr-FR" sz="1400" dirty="0"/>
          </a:p>
          <a:p>
            <a:pPr marL="182880" indent="-182880">
              <a:lnSpc>
                <a:spcPct val="110000"/>
              </a:lnSpc>
              <a:spcBef>
                <a:spcPts val="900"/>
              </a:spcBef>
              <a:buClr>
                <a:schemeClr val="tx1">
                  <a:lumMod val="85000"/>
                  <a:lumOff val="15000"/>
                </a:schemeClr>
              </a:buClr>
              <a:buFont typeface="Garamond" pitchFamily="18" charset="0"/>
              <a:buChar char="◦"/>
            </a:pPr>
            <a:r>
              <a:rPr lang="fr-FR" sz="1500" b="1" dirty="0">
                <a:solidFill>
                  <a:schemeClr val="accent2"/>
                </a:solidFill>
              </a:rPr>
              <a:t>Stockage des Analyses de Sentiments - MongoDB :</a:t>
            </a:r>
          </a:p>
          <a:p>
            <a:pPr marL="742950" lvl="1" indent="-285750">
              <a:lnSpc>
                <a:spcPct val="150000"/>
              </a:lnSpc>
              <a:buFont typeface="+mj-lt"/>
              <a:buAutoNum type="arabicPeriod"/>
            </a:pPr>
            <a:r>
              <a:rPr lang="fr-FR" sz="1400" b="1" dirty="0">
                <a:solidFill>
                  <a:srgbClr val="2A168C"/>
                </a:solidFill>
              </a:rPr>
              <a:t>Justification</a:t>
            </a:r>
            <a:r>
              <a:rPr lang="fr-FR" sz="1400" i="1" dirty="0">
                <a:solidFill>
                  <a:srgbClr val="2A168C"/>
                </a:solidFill>
              </a:rPr>
              <a:t> :</a:t>
            </a:r>
            <a:endParaRPr lang="fr-FR" sz="1400" dirty="0">
              <a:solidFill>
                <a:srgbClr val="2A168C"/>
              </a:solidFill>
            </a:endParaRPr>
          </a:p>
          <a:p>
            <a:pPr marL="1200150" lvl="2" indent="-285750">
              <a:lnSpc>
                <a:spcPct val="150000"/>
              </a:lnSpc>
              <a:buFont typeface="Arial" panose="020B0604020202020204" pitchFamily="34" charset="0"/>
              <a:buChar char="•"/>
            </a:pPr>
            <a:r>
              <a:rPr lang="fr-FR" sz="1400" dirty="0">
                <a:solidFill>
                  <a:srgbClr val="2A168C"/>
                </a:solidFill>
              </a:rPr>
              <a:t>Données Semi-Structurées</a:t>
            </a:r>
          </a:p>
          <a:p>
            <a:pPr marL="685800" lvl="1" indent="-228600">
              <a:lnSpc>
                <a:spcPct val="150000"/>
              </a:lnSpc>
              <a:buFont typeface="+mj-lt"/>
              <a:buAutoNum type="arabicPeriod"/>
            </a:pPr>
            <a:r>
              <a:rPr lang="fr-FR" sz="1400" b="1" dirty="0">
                <a:solidFill>
                  <a:srgbClr val="2A168C"/>
                </a:solidFill>
              </a:rPr>
              <a:t>Avantages</a:t>
            </a:r>
            <a:r>
              <a:rPr lang="fr-FR" sz="1400" i="1" dirty="0">
                <a:solidFill>
                  <a:srgbClr val="2A168C"/>
                </a:solidFill>
              </a:rPr>
              <a:t> :</a:t>
            </a:r>
            <a:endParaRPr lang="fr-FR" sz="1400" dirty="0">
              <a:solidFill>
                <a:srgbClr val="2A168C"/>
              </a:solidFill>
            </a:endParaRPr>
          </a:p>
          <a:p>
            <a:pPr marL="1200150" lvl="2" indent="-285750">
              <a:lnSpc>
                <a:spcPct val="150000"/>
              </a:lnSpc>
              <a:buFont typeface="Arial" panose="020B0604020202020204" pitchFamily="34" charset="0"/>
              <a:buChar char="•"/>
            </a:pPr>
            <a:r>
              <a:rPr lang="fr-FR" sz="1400" dirty="0">
                <a:solidFill>
                  <a:srgbClr val="2A168C"/>
                </a:solidFill>
              </a:rPr>
              <a:t>Flexibilité des Schémas</a:t>
            </a:r>
          </a:p>
          <a:p>
            <a:pPr marL="1200150" lvl="2" indent="-285750">
              <a:lnSpc>
                <a:spcPct val="150000"/>
              </a:lnSpc>
              <a:buFont typeface="Arial" panose="020B0604020202020204" pitchFamily="34" charset="0"/>
              <a:buChar char="•"/>
            </a:pPr>
            <a:r>
              <a:rPr lang="fr-FR" sz="1400" dirty="0">
                <a:solidFill>
                  <a:srgbClr val="2A168C"/>
                </a:solidFill>
              </a:rPr>
              <a:t>Efficacité pour le Texte</a:t>
            </a:r>
          </a:p>
          <a:p>
            <a:pPr lvl="2"/>
            <a:endParaRPr lang="fr-FR" sz="1400" dirty="0"/>
          </a:p>
        </p:txBody>
      </p:sp>
      <p:sp>
        <p:nvSpPr>
          <p:cNvPr id="5" name="Rectangle 4">
            <a:extLst>
              <a:ext uri="{FF2B5EF4-FFF2-40B4-BE49-F238E27FC236}">
                <a16:creationId xmlns:a16="http://schemas.microsoft.com/office/drawing/2014/main" id="{70AD6006-D7CE-7938-D048-3CC4A1666611}"/>
              </a:ext>
            </a:extLst>
          </p:cNvPr>
          <p:cNvSpPr/>
          <p:nvPr/>
        </p:nvSpPr>
        <p:spPr>
          <a:xfrm>
            <a:off x="670560" y="4170066"/>
            <a:ext cx="11015673" cy="212020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9416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23420-D8EB-0F90-6B97-E2C1FD637A3D}"/>
              </a:ext>
            </a:extLst>
          </p:cNvPr>
          <p:cNvSpPr>
            <a:spLocks noGrp="1"/>
          </p:cNvSpPr>
          <p:nvPr>
            <p:ph type="title"/>
          </p:nvPr>
        </p:nvSpPr>
        <p:spPr>
          <a:xfrm>
            <a:off x="1066800" y="371288"/>
            <a:ext cx="10058400" cy="1371600"/>
          </a:xfrm>
        </p:spPr>
        <p:txBody>
          <a:bodyPr/>
          <a:lstStyle/>
          <a:p>
            <a:r>
              <a:rPr lang="fr-FR" b="1" spc="-1" dirty="0">
                <a:solidFill>
                  <a:srgbClr val="DD8047"/>
                </a:solidFill>
                <a:latin typeface="Avenir Next LT Pro Light"/>
                <a:ea typeface="+mj-ea"/>
                <a:cs typeface="+mj-cs"/>
              </a:rPr>
              <a:t>Données historiques - API Binance/PostgreSQL</a:t>
            </a:r>
          </a:p>
        </p:txBody>
      </p:sp>
      <p:grpSp>
        <p:nvGrpSpPr>
          <p:cNvPr id="24" name="Groupe 23">
            <a:extLst>
              <a:ext uri="{FF2B5EF4-FFF2-40B4-BE49-F238E27FC236}">
                <a16:creationId xmlns:a16="http://schemas.microsoft.com/office/drawing/2014/main" id="{7304C39A-01AF-D265-9E81-145E92004548}"/>
              </a:ext>
            </a:extLst>
          </p:cNvPr>
          <p:cNvGrpSpPr/>
          <p:nvPr/>
        </p:nvGrpSpPr>
        <p:grpSpPr>
          <a:xfrm>
            <a:off x="473948" y="371288"/>
            <a:ext cx="11244104" cy="6377736"/>
            <a:chOff x="473948" y="480264"/>
            <a:chExt cx="11244104" cy="6377736"/>
          </a:xfrm>
        </p:grpSpPr>
        <p:graphicFrame>
          <p:nvGraphicFramePr>
            <p:cNvPr id="9" name="Diagramme 8">
              <a:extLst>
                <a:ext uri="{FF2B5EF4-FFF2-40B4-BE49-F238E27FC236}">
                  <a16:creationId xmlns:a16="http://schemas.microsoft.com/office/drawing/2014/main" id="{A820CE07-752F-A6DC-1359-59B662F62D14}"/>
                </a:ext>
              </a:extLst>
            </p:cNvPr>
            <p:cNvGraphicFramePr/>
            <p:nvPr>
              <p:extLst>
                <p:ext uri="{D42A27DB-BD31-4B8C-83A1-F6EECF244321}">
                  <p14:modId xmlns:p14="http://schemas.microsoft.com/office/powerpoint/2010/main" val="2894751883"/>
                </p:ext>
              </p:extLst>
            </p:nvPr>
          </p:nvGraphicFramePr>
          <p:xfrm>
            <a:off x="473948" y="480264"/>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age 6">
              <a:extLst>
                <a:ext uri="{FF2B5EF4-FFF2-40B4-BE49-F238E27FC236}">
                  <a16:creationId xmlns:a16="http://schemas.microsoft.com/office/drawing/2014/main" id="{D06A98D5-F7F7-62B9-D453-D7F4600F330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19" b="89884" l="2467" r="98400">
                          <a14:foregroundMark x1="8900" y1="17081" x2="8900" y2="17081"/>
                          <a14:foregroundMark x1="6100" y1="28524" x2="6100" y2="28524"/>
                          <a14:foregroundMark x1="2467" y1="52405" x2="2467" y2="52405"/>
                          <a14:foregroundMark x1="11033" y1="51575" x2="11033" y2="51575"/>
                          <a14:foregroundMark x1="19033" y1="49420" x2="19033" y2="49420"/>
                          <a14:foregroundMark x1="12433" y1="71642" x2="12433" y2="71642"/>
                          <a14:foregroundMark x1="38067" y1="50746" x2="38067" y2="50746"/>
                          <a14:foregroundMark x1="44600" y1="42952" x2="44600" y2="42952"/>
                          <a14:foregroundMark x1="57600" y1="46269" x2="57600" y2="46269"/>
                          <a14:foregroundMark x1="69567" y1="42952" x2="69567" y2="42952"/>
                          <a14:foregroundMark x1="81667" y1="46269" x2="81667" y2="46269"/>
                          <a14:foregroundMark x1="94200" y1="49088" x2="94200" y2="49088"/>
                          <a14:foregroundMark x1="98067" y1="50249" x2="98067" y2="50249"/>
                          <a14:foregroundMark x1="98400" y1="28524" x2="98400" y2="28524"/>
                        </a14:backgroundRemoval>
                      </a14:imgEffect>
                    </a14:imgLayer>
                  </a14:imgProps>
                </a:ext>
              </a:extLst>
            </a:blip>
            <a:stretch>
              <a:fillRect/>
            </a:stretch>
          </p:blipFill>
          <p:spPr>
            <a:xfrm>
              <a:off x="1231187" y="4857106"/>
              <a:ext cx="2567224" cy="516013"/>
            </a:xfrm>
            <a:prstGeom prst="rect">
              <a:avLst/>
            </a:prstGeom>
          </p:spPr>
        </p:pic>
        <p:pic>
          <p:nvPicPr>
            <p:cNvPr id="19" name="Image 18">
              <a:extLst>
                <a:ext uri="{FF2B5EF4-FFF2-40B4-BE49-F238E27FC236}">
                  <a16:creationId xmlns:a16="http://schemas.microsoft.com/office/drawing/2014/main" id="{5D8A6E2B-2C24-8D55-89E9-C3B9371A4DD0}"/>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060843" y="4579563"/>
              <a:ext cx="2323375" cy="1071097"/>
            </a:xfrm>
            <a:prstGeom prst="rect">
              <a:avLst/>
            </a:prstGeom>
          </p:spPr>
        </p:pic>
        <p:pic>
          <p:nvPicPr>
            <p:cNvPr id="23" name="Image 22" descr="Une image contenant Police, Graphique, logo, typographie">
              <a:extLst>
                <a:ext uri="{FF2B5EF4-FFF2-40B4-BE49-F238E27FC236}">
                  <a16:creationId xmlns:a16="http://schemas.microsoft.com/office/drawing/2014/main" id="{F32F592A-3B38-46F1-9561-93E067BBA20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307536" y="1851864"/>
              <a:ext cx="2353775" cy="661422"/>
            </a:xfrm>
            <a:prstGeom prst="rect">
              <a:avLst/>
            </a:prstGeom>
          </p:spPr>
        </p:pic>
      </p:grpSp>
      <p:pic>
        <p:nvPicPr>
          <p:cNvPr id="6" name="Image 5" descr="Une image contenant Graphique, clipart, capture d’écran, conception&#10;&#10;Description générée automatiquement">
            <a:extLst>
              <a:ext uri="{FF2B5EF4-FFF2-40B4-BE49-F238E27FC236}">
                <a16:creationId xmlns:a16="http://schemas.microsoft.com/office/drawing/2014/main" id="{EE898CAB-2E59-C648-3736-10183C45B68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96000" y="2306637"/>
            <a:ext cx="533400" cy="533400"/>
          </a:xfrm>
          <a:prstGeom prst="rect">
            <a:avLst/>
          </a:prstGeom>
        </p:spPr>
      </p:pic>
    </p:spTree>
    <p:extLst>
      <p:ext uri="{BB962C8B-B14F-4D97-AF65-F5344CB8AC3E}">
        <p14:creationId xmlns:p14="http://schemas.microsoft.com/office/powerpoint/2010/main" val="217080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67D731C-2C81-3234-857B-588EE555C7D6}"/>
              </a:ext>
            </a:extLst>
          </p:cNvPr>
          <p:cNvGrpSpPr/>
          <p:nvPr/>
        </p:nvGrpSpPr>
        <p:grpSpPr>
          <a:xfrm>
            <a:off x="473948" y="282311"/>
            <a:ext cx="11244104" cy="6377736"/>
            <a:chOff x="1066800" y="349108"/>
            <a:chExt cx="11244104" cy="6377736"/>
          </a:xfrm>
        </p:grpSpPr>
        <p:graphicFrame>
          <p:nvGraphicFramePr>
            <p:cNvPr id="5" name="Diagramme 4">
              <a:extLst>
                <a:ext uri="{FF2B5EF4-FFF2-40B4-BE49-F238E27FC236}">
                  <a16:creationId xmlns:a16="http://schemas.microsoft.com/office/drawing/2014/main" id="{CD7BFE85-8030-FF80-E55D-A558BF9336BE}"/>
                </a:ext>
              </a:extLst>
            </p:cNvPr>
            <p:cNvGraphicFramePr/>
            <p:nvPr>
              <p:extLst>
                <p:ext uri="{D42A27DB-BD31-4B8C-83A1-F6EECF244321}">
                  <p14:modId xmlns:p14="http://schemas.microsoft.com/office/powerpoint/2010/main" val="4014977966"/>
                </p:ext>
              </p:extLst>
            </p:nvPr>
          </p:nvGraphicFramePr>
          <p:xfrm>
            <a:off x="1066800" y="349108"/>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07A69020-82EA-BB91-E52D-364FACE35C4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19" b="89884" l="2467" r="98400">
                          <a14:foregroundMark x1="8900" y1="17081" x2="8900" y2="17081"/>
                          <a14:foregroundMark x1="6100" y1="28524" x2="6100" y2="28524"/>
                          <a14:foregroundMark x1="2467" y1="52405" x2="2467" y2="52405"/>
                          <a14:foregroundMark x1="11033" y1="51575" x2="11033" y2="51575"/>
                          <a14:foregroundMark x1="19033" y1="49420" x2="19033" y2="49420"/>
                          <a14:foregroundMark x1="12433" y1="71642" x2="12433" y2="71642"/>
                          <a14:foregroundMark x1="38067" y1="50746" x2="38067" y2="50746"/>
                          <a14:foregroundMark x1="44600" y1="42952" x2="44600" y2="42952"/>
                          <a14:foregroundMark x1="57600" y1="46269" x2="57600" y2="46269"/>
                          <a14:foregroundMark x1="69567" y1="42952" x2="69567" y2="42952"/>
                          <a14:foregroundMark x1="81667" y1="46269" x2="81667" y2="46269"/>
                          <a14:foregroundMark x1="94200" y1="49088" x2="94200" y2="49088"/>
                          <a14:foregroundMark x1="98067" y1="50249" x2="98067" y2="50249"/>
                          <a14:foregroundMark x1="98400" y1="28524" x2="98400" y2="28524"/>
                        </a14:backgroundRemoval>
                      </a14:imgEffect>
                    </a14:imgLayer>
                  </a14:imgProps>
                </a:ext>
              </a:extLst>
            </a:blip>
            <a:stretch>
              <a:fillRect/>
            </a:stretch>
          </p:blipFill>
          <p:spPr>
            <a:xfrm>
              <a:off x="1726605" y="4680546"/>
              <a:ext cx="2567224" cy="516013"/>
            </a:xfrm>
            <a:prstGeom prst="rect">
              <a:avLst/>
            </a:prstGeom>
          </p:spPr>
        </p:pic>
        <p:pic>
          <p:nvPicPr>
            <p:cNvPr id="7" name="Image 6">
              <a:extLst>
                <a:ext uri="{FF2B5EF4-FFF2-40B4-BE49-F238E27FC236}">
                  <a16:creationId xmlns:a16="http://schemas.microsoft.com/office/drawing/2014/main" id="{F6CD15AA-55B3-D198-23F2-3889616A1004}"/>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679656" y="4724986"/>
              <a:ext cx="2323375" cy="1071097"/>
            </a:xfrm>
            <a:prstGeom prst="rect">
              <a:avLst/>
            </a:prstGeom>
          </p:spPr>
        </p:pic>
        <p:pic>
          <p:nvPicPr>
            <p:cNvPr id="8" name="Image 7" descr="Une image contenant Police, Graphique, logo, typographie">
              <a:extLst>
                <a:ext uri="{FF2B5EF4-FFF2-40B4-BE49-F238E27FC236}">
                  <a16:creationId xmlns:a16="http://schemas.microsoft.com/office/drawing/2014/main" id="{15768288-28C2-DEFC-5817-A3545DB2795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985467" y="1780634"/>
              <a:ext cx="2353775" cy="661422"/>
            </a:xfrm>
            <a:prstGeom prst="rect">
              <a:avLst/>
            </a:prstGeom>
          </p:spPr>
        </p:pic>
      </p:grpSp>
      <p:sp>
        <p:nvSpPr>
          <p:cNvPr id="2" name="Titre 1">
            <a:extLst>
              <a:ext uri="{FF2B5EF4-FFF2-40B4-BE49-F238E27FC236}">
                <a16:creationId xmlns:a16="http://schemas.microsoft.com/office/drawing/2014/main" id="{C9F1F4E3-D02A-1DF6-7BE2-43E31956271F}"/>
              </a:ext>
            </a:extLst>
          </p:cNvPr>
          <p:cNvSpPr>
            <a:spLocks noGrp="1"/>
          </p:cNvSpPr>
          <p:nvPr>
            <p:ph type="title"/>
          </p:nvPr>
        </p:nvSpPr>
        <p:spPr>
          <a:xfrm>
            <a:off x="363415" y="282311"/>
            <a:ext cx="10058400" cy="1371600"/>
          </a:xfrm>
        </p:spPr>
        <p:txBody>
          <a:bodyPr/>
          <a:lstStyle/>
          <a:p>
            <a:r>
              <a:rPr lang="fr-FR" b="1" spc="-1" dirty="0">
                <a:solidFill>
                  <a:srgbClr val="DD8047"/>
                </a:solidFill>
                <a:latin typeface="Avenir Next LT Pro Light"/>
                <a:ea typeface="+mj-ea"/>
                <a:cs typeface="+mj-cs"/>
              </a:rPr>
              <a:t>Données en temps réel - API Binance/PostgreSQL</a:t>
            </a:r>
          </a:p>
        </p:txBody>
      </p:sp>
      <p:pic>
        <p:nvPicPr>
          <p:cNvPr id="9" name="Image 8" descr="Une image contenant Graphique, clipart, capture d’écran, conception&#10;&#10;Description générée automatiquement">
            <a:extLst>
              <a:ext uri="{FF2B5EF4-FFF2-40B4-BE49-F238E27FC236}">
                <a16:creationId xmlns:a16="http://schemas.microsoft.com/office/drawing/2014/main" id="{29E2A0E5-B3DB-150C-D18F-DD175630E11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02829" y="2259199"/>
            <a:ext cx="475343" cy="475343"/>
          </a:xfrm>
          <a:prstGeom prst="rect">
            <a:avLst/>
          </a:prstGeom>
        </p:spPr>
      </p:pic>
    </p:spTree>
    <p:extLst>
      <p:ext uri="{BB962C8B-B14F-4D97-AF65-F5344CB8AC3E}">
        <p14:creationId xmlns:p14="http://schemas.microsoft.com/office/powerpoint/2010/main" val="2264334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CD7BFE85-8030-FF80-E55D-A558BF9336BE}"/>
              </a:ext>
            </a:extLst>
          </p:cNvPr>
          <p:cNvGraphicFramePr/>
          <p:nvPr>
            <p:extLst>
              <p:ext uri="{D42A27DB-BD31-4B8C-83A1-F6EECF244321}">
                <p14:modId xmlns:p14="http://schemas.microsoft.com/office/powerpoint/2010/main" val="2214563669"/>
              </p:ext>
            </p:extLst>
          </p:nvPr>
        </p:nvGraphicFramePr>
        <p:xfrm>
          <a:off x="473948" y="282311"/>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age 7" descr="Une image contenant Police, Graphique, logo, typographie">
            <a:extLst>
              <a:ext uri="{FF2B5EF4-FFF2-40B4-BE49-F238E27FC236}">
                <a16:creationId xmlns:a16="http://schemas.microsoft.com/office/drawing/2014/main" id="{15768288-28C2-DEFC-5817-A3545DB2795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392615" y="1721094"/>
            <a:ext cx="2353775" cy="661422"/>
          </a:xfrm>
          <a:prstGeom prst="rect">
            <a:avLst/>
          </a:prstGeom>
        </p:spPr>
      </p:pic>
      <p:sp>
        <p:nvSpPr>
          <p:cNvPr id="2" name="Titre 1">
            <a:extLst>
              <a:ext uri="{FF2B5EF4-FFF2-40B4-BE49-F238E27FC236}">
                <a16:creationId xmlns:a16="http://schemas.microsoft.com/office/drawing/2014/main" id="{C9F1F4E3-D02A-1DF6-7BE2-43E31956271F}"/>
              </a:ext>
            </a:extLst>
          </p:cNvPr>
          <p:cNvSpPr>
            <a:spLocks noGrp="1"/>
          </p:cNvSpPr>
          <p:nvPr>
            <p:ph type="title"/>
          </p:nvPr>
        </p:nvSpPr>
        <p:spPr>
          <a:xfrm>
            <a:off x="363415" y="282311"/>
            <a:ext cx="10058400" cy="1371600"/>
          </a:xfrm>
        </p:spPr>
        <p:txBody>
          <a:bodyPr/>
          <a:lstStyle/>
          <a:p>
            <a:r>
              <a:rPr lang="fr-FR" b="1" spc="-1" dirty="0">
                <a:solidFill>
                  <a:srgbClr val="DD8047"/>
                </a:solidFill>
                <a:latin typeface="Avenir Next LT Pro Light"/>
                <a:ea typeface="+mj-ea"/>
                <a:cs typeface="+mj-cs"/>
              </a:rPr>
              <a:t>Analyse de sentiment - Scraping/MongoDB</a:t>
            </a:r>
          </a:p>
        </p:txBody>
      </p:sp>
      <p:pic>
        <p:nvPicPr>
          <p:cNvPr id="4" name="Image 3">
            <a:extLst>
              <a:ext uri="{FF2B5EF4-FFF2-40B4-BE49-F238E27FC236}">
                <a16:creationId xmlns:a16="http://schemas.microsoft.com/office/drawing/2014/main" id="{58C471C0-BC8C-C7A6-2203-BF872FFC9BEB}"/>
              </a:ext>
            </a:extLst>
          </p:cNvPr>
          <p:cNvPicPr>
            <a:picLocks noChangeAspect="1"/>
          </p:cNvPicPr>
          <p:nvPr/>
        </p:nvPicPr>
        <p:blipFill>
          <a:blip r:embed="rId10"/>
          <a:stretch>
            <a:fillRect/>
          </a:stretch>
        </p:blipFill>
        <p:spPr>
          <a:xfrm>
            <a:off x="9013916" y="3837984"/>
            <a:ext cx="2523268" cy="2523268"/>
          </a:xfrm>
          <a:prstGeom prst="rect">
            <a:avLst/>
          </a:prstGeom>
        </p:spPr>
      </p:pic>
      <p:pic>
        <p:nvPicPr>
          <p:cNvPr id="9" name="Image 8">
            <a:extLst>
              <a:ext uri="{FF2B5EF4-FFF2-40B4-BE49-F238E27FC236}">
                <a16:creationId xmlns:a16="http://schemas.microsoft.com/office/drawing/2014/main" id="{DCA8D117-0646-3A1B-F7DE-8FB5E29A1850}"/>
              </a:ext>
            </a:extLst>
          </p:cNvPr>
          <p:cNvPicPr>
            <a:picLocks noChangeAspect="1"/>
          </p:cNvPicPr>
          <p:nvPr/>
        </p:nvPicPr>
        <p:blipFill>
          <a:blip r:embed="rId11"/>
          <a:stretch>
            <a:fillRect/>
          </a:stretch>
        </p:blipFill>
        <p:spPr>
          <a:xfrm>
            <a:off x="1325775" y="4250156"/>
            <a:ext cx="2170969" cy="1221170"/>
          </a:xfrm>
          <a:prstGeom prst="rect">
            <a:avLst/>
          </a:prstGeom>
        </p:spPr>
      </p:pic>
      <p:pic>
        <p:nvPicPr>
          <p:cNvPr id="3" name="Image 2" descr="Une image contenant Graphique, clipart, capture d’écran, conception&#10;&#10;Description générée automatiquement">
            <a:extLst>
              <a:ext uri="{FF2B5EF4-FFF2-40B4-BE49-F238E27FC236}">
                <a16:creationId xmlns:a16="http://schemas.microsoft.com/office/drawing/2014/main" id="{71B4E7AF-225A-561D-560E-41E8D37800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02829" y="2259199"/>
            <a:ext cx="475343" cy="475343"/>
          </a:xfrm>
          <a:prstGeom prst="rect">
            <a:avLst/>
          </a:prstGeom>
        </p:spPr>
      </p:pic>
    </p:spTree>
    <p:extLst>
      <p:ext uri="{BB962C8B-B14F-4D97-AF65-F5344CB8AC3E}">
        <p14:creationId xmlns:p14="http://schemas.microsoft.com/office/powerpoint/2010/main" val="2529519087"/>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4285935_TF56219246.potx" id="{8F840B30-69DA-400A-87AC-4164E6BD9D8E}" vid="{A45A904E-BEE4-48A3-A5E9-5F27A465CFD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{23428987-6423-4B60-A513-86F7CBA56B42}tf56219246_win32</Template>
  <TotalTime>1219</TotalTime>
  <Words>1992</Words>
  <Application>Microsoft Office PowerPoint</Application>
  <PresentationFormat>Grand écran</PresentationFormat>
  <Paragraphs>201</Paragraphs>
  <Slides>23</Slides>
  <Notes>10</Notes>
  <HiddenSlides>0</HiddenSlides>
  <MMClips>0</MMClips>
  <ScaleCrop>false</ScaleCrop>
  <HeadingPairs>
    <vt:vector size="6" baseType="variant">
      <vt:variant>
        <vt:lpstr>Polices utilisées</vt:lpstr>
      </vt:variant>
      <vt:variant>
        <vt:i4>11</vt:i4>
      </vt:variant>
      <vt:variant>
        <vt:lpstr>Thème</vt:lpstr>
      </vt:variant>
      <vt:variant>
        <vt:i4>4</vt:i4>
      </vt:variant>
      <vt:variant>
        <vt:lpstr>Titres des diapositives</vt:lpstr>
      </vt:variant>
      <vt:variant>
        <vt:i4>23</vt:i4>
      </vt:variant>
    </vt:vector>
  </HeadingPairs>
  <TitlesOfParts>
    <vt:vector size="38" baseType="lpstr">
      <vt:lpstr>Arial</vt:lpstr>
      <vt:lpstr>Avenir Next LT Pro</vt:lpstr>
      <vt:lpstr>Avenir Next LT Pro Light</vt:lpstr>
      <vt:lpstr>Calibri</vt:lpstr>
      <vt:lpstr>Courier New</vt:lpstr>
      <vt:lpstr>Garamond</vt:lpstr>
      <vt:lpstr>Montserrat</vt:lpstr>
      <vt:lpstr>Söhne</vt:lpstr>
      <vt:lpstr>Symbol</vt:lpstr>
      <vt:lpstr>Times New Roman</vt:lpstr>
      <vt:lpstr>Wingdings</vt:lpstr>
      <vt:lpstr>Office Theme</vt:lpstr>
      <vt:lpstr>Office Theme</vt:lpstr>
      <vt:lpstr>Office Theme</vt:lpstr>
      <vt:lpstr>SavonVTI</vt:lpstr>
      <vt:lpstr>Présentation PowerPoint</vt:lpstr>
      <vt:lpstr>Présentation PowerPoint</vt:lpstr>
      <vt:lpstr>Introduction</vt:lpstr>
      <vt:lpstr>Objectifs du projet</vt:lpstr>
      <vt:lpstr>Diagramme des flux</vt:lpstr>
      <vt:lpstr>Récolte  des données   &amp;   Stockage des données</vt:lpstr>
      <vt:lpstr>Données historiques - API Binance/PostgreSQL</vt:lpstr>
      <vt:lpstr>Données en temps réel - API Binance/PostgreSQL</vt:lpstr>
      <vt:lpstr>Analyse de sentiment - Scraping/MongoDB</vt:lpstr>
      <vt:lpstr>Machine learning</vt:lpstr>
      <vt:lpstr>Docker, Kubernetes &amp; Helm</vt:lpstr>
      <vt:lpstr>Présentation du Dashboard</vt:lpstr>
      <vt:lpstr>Organisation de l’équipe     Difficultés rencontrées</vt:lpstr>
      <vt:lpstr>Pistes d’amélioration</vt:lpstr>
      <vt:lpstr>Présentation PowerPoint</vt:lpstr>
      <vt:lpstr>Présentation PowerPoint</vt:lpstr>
      <vt:lpstr>Présentation PowerPoint</vt:lpstr>
      <vt:lpstr>Présentation PowerPoint</vt:lpstr>
      <vt:lpstr>Présentation PowerPoint</vt:lpstr>
      <vt:lpstr>Récolte des données</vt:lpstr>
      <vt:lpstr>Données historiques - API Binance/PostgreSQL</vt:lpstr>
      <vt:lpstr>Données en temps réel - API Binance/PostgreSQL</vt:lpstr>
      <vt:lpstr>Anticipation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Lorem Ipsum</dc:title>
  <dc:subject/>
  <dc:creator>Bertrand WULFF</dc:creator>
  <dc:description/>
  <cp:lastModifiedBy>Bertrand WULFF</cp:lastModifiedBy>
  <cp:revision>123</cp:revision>
  <dcterms:created xsi:type="dcterms:W3CDTF">2023-09-07T11:49:58Z</dcterms:created>
  <dcterms:modified xsi:type="dcterms:W3CDTF">2023-10-10T11:13:00Z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Notes">
    <vt:i4>2</vt:i4>
  </property>
  <property fmtid="{D5CDD505-2E9C-101B-9397-08002B2CF9AE}" pid="4" name="PresentationFormat">
    <vt:lpwstr>Grand écran</vt:lpwstr>
  </property>
  <property fmtid="{D5CDD505-2E9C-101B-9397-08002B2CF9AE}" pid="5" name="Slides">
    <vt:i4>11</vt:i4>
  </property>
</Properties>
</file>